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3" r:id="rId11"/>
    <p:sldId id="264" r:id="rId12"/>
    <p:sldId id="265" r:id="rId13"/>
    <p:sldId id="266" r:id="rId14"/>
    <p:sldId id="267" r:id="rId15"/>
    <p:sldId id="283" r:id="rId16"/>
    <p:sldId id="284" r:id="rId17"/>
    <p:sldId id="285" r:id="rId18"/>
    <p:sldId id="268" r:id="rId19"/>
    <p:sldId id="269" r:id="rId20"/>
    <p:sldId id="272" r:id="rId21"/>
    <p:sldId id="28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spd="slow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4955" y="1690255"/>
            <a:ext cx="8825658" cy="3405779"/>
          </a:xfrm>
        </p:spPr>
        <p:txBody>
          <a:bodyPr/>
          <a:lstStyle/>
          <a:p>
            <a:r>
              <a:rPr lang="de-DE" dirty="0" smtClean="0"/>
              <a:t>Da läuft was schief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1937" y="4904509"/>
            <a:ext cx="10261190" cy="1052945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In </a:t>
            </a:r>
            <a:r>
              <a:rPr lang="de-DE" sz="3600" b="1" dirty="0"/>
              <a:t>d</a:t>
            </a:r>
            <a:r>
              <a:rPr lang="de-DE" sz="3600" b="1" dirty="0" smtClean="0"/>
              <a:t>er Koblenzer </a:t>
            </a:r>
            <a:r>
              <a:rPr lang="de-DE" sz="3600" b="1" dirty="0" err="1" smtClean="0"/>
              <a:t>Fussgängerpolitik</a:t>
            </a:r>
            <a:endParaRPr lang="de-DE" sz="3600" b="1" dirty="0"/>
          </a:p>
          <a:p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Egbert </a:t>
            </a:r>
            <a:r>
              <a:rPr lang="de-DE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Bialk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/AG Mobilität </a:t>
            </a:r>
            <a:r>
              <a:rPr lang="de-DE" sz="22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Flächeninanspruchnahme: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Impulsvortrag für die Klimaschutzkommission Koblenz am 8.10.2021</a:t>
            </a:r>
            <a:endParaRPr lang="de-DE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98" y="342245"/>
            <a:ext cx="4607682" cy="348906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626437" y="243428"/>
            <a:ext cx="415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1</a:t>
            </a:r>
            <a:endParaRPr lang="de-DE" sz="3200" b="1" dirty="0"/>
          </a:p>
          <a:p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454248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2" y="3283527"/>
            <a:ext cx="4629289" cy="2812473"/>
          </a:xfrm>
        </p:spPr>
        <p:txBody>
          <a:bodyPr>
            <a:noAutofit/>
          </a:bodyPr>
          <a:lstStyle/>
          <a:p>
            <a:r>
              <a:rPr lang="de-DE" sz="2000" b="1" dirty="0" err="1" smtClean="0"/>
              <a:t>Rizzastraße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(=Schulweg!):</a:t>
            </a:r>
          </a:p>
          <a:p>
            <a:r>
              <a:rPr lang="de-DE" sz="2000" dirty="0" smtClean="0"/>
              <a:t>Radverkehr in 2 Richtungen </a:t>
            </a:r>
            <a:br>
              <a:rPr lang="de-DE" sz="2000" dirty="0" smtClean="0"/>
            </a:br>
            <a:r>
              <a:rPr lang="de-DE" sz="2000" dirty="0" smtClean="0"/>
              <a:t>und Fußverkehr  </a:t>
            </a:r>
            <a:br>
              <a:rPr lang="de-DE" sz="2000" dirty="0" smtClean="0"/>
            </a:br>
            <a:r>
              <a:rPr lang="de-DE" sz="2000" dirty="0" smtClean="0"/>
              <a:t>(+ Mülltonnen + Imbiss) </a:t>
            </a:r>
            <a:br>
              <a:rPr lang="de-DE" sz="2000" dirty="0" smtClean="0"/>
            </a:br>
            <a:r>
              <a:rPr lang="de-DE" sz="2000" dirty="0" smtClean="0"/>
              <a:t>auf viel zu schmalem Seitenraum</a:t>
            </a:r>
          </a:p>
          <a:p>
            <a:r>
              <a:rPr lang="de-DE" sz="2000" dirty="0" smtClean="0"/>
              <a:t>links ist Platz für 2 Parkstreifen (quer!) + 2 Autofahrspuren (Einbahnstraße!)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9"/>
          <a:stretch/>
        </p:blipFill>
        <p:spPr>
          <a:xfrm>
            <a:off x="6034295" y="1163781"/>
            <a:ext cx="5092089" cy="4932219"/>
          </a:xfrm>
        </p:spPr>
      </p:pic>
      <p:sp>
        <p:nvSpPr>
          <p:cNvPr id="3" name="Rechteck 2"/>
          <p:cNvSpPr/>
          <p:nvPr/>
        </p:nvSpPr>
        <p:spPr>
          <a:xfrm>
            <a:off x="10446328" y="216972"/>
            <a:ext cx="78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10</a:t>
            </a:r>
            <a:endParaRPr lang="de-DE" sz="3200" dirty="0"/>
          </a:p>
        </p:txBody>
      </p:sp>
      <p:sp>
        <p:nvSpPr>
          <p:cNvPr id="5" name="Pfeil nach unten 4"/>
          <p:cNvSpPr/>
          <p:nvPr/>
        </p:nvSpPr>
        <p:spPr>
          <a:xfrm>
            <a:off x="8978175" y="2902234"/>
            <a:ext cx="419876" cy="67887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41884" y="3469083"/>
            <a:ext cx="144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 ? ?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10070091" y="3124769"/>
            <a:ext cx="806239" cy="4358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025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2" y="3269672"/>
            <a:ext cx="3652574" cy="3117273"/>
          </a:xfrm>
        </p:spPr>
        <p:txBody>
          <a:bodyPr>
            <a:normAutofit lnSpcReduction="10000"/>
          </a:bodyPr>
          <a:lstStyle/>
          <a:p>
            <a:r>
              <a:rPr lang="de-DE" sz="2000" b="1" dirty="0" err="1" smtClean="0"/>
              <a:t>Balduinbrücke</a:t>
            </a:r>
            <a:r>
              <a:rPr lang="de-DE" sz="2000" b="1" dirty="0" smtClean="0"/>
              <a:t>:</a:t>
            </a:r>
          </a:p>
          <a:p>
            <a:r>
              <a:rPr lang="de-DE" sz="2000" dirty="0" smtClean="0"/>
              <a:t>Hochgefährlich für Radfahrer*innen </a:t>
            </a:r>
            <a:br>
              <a:rPr lang="de-DE" sz="2000" dirty="0" smtClean="0"/>
            </a:br>
            <a:r>
              <a:rPr lang="de-DE" sz="2000" dirty="0" smtClean="0"/>
              <a:t>(die darum </a:t>
            </a:r>
            <a:r>
              <a:rPr lang="de-DE" sz="2000" dirty="0" err="1" smtClean="0"/>
              <a:t>tw</a:t>
            </a:r>
            <a:r>
              <a:rPr lang="de-DE" sz="2000" dirty="0" smtClean="0"/>
              <a:t>. auf </a:t>
            </a:r>
            <a:br>
              <a:rPr lang="de-DE" sz="2000" dirty="0" smtClean="0"/>
            </a:br>
            <a:r>
              <a:rPr lang="de-DE" sz="2000" dirty="0" smtClean="0"/>
              <a:t>falscher Seite fahren)</a:t>
            </a:r>
          </a:p>
          <a:p>
            <a:r>
              <a:rPr lang="de-DE" sz="2000" dirty="0" smtClean="0"/>
              <a:t>viel zu schmal für </a:t>
            </a:r>
            <a:br>
              <a:rPr lang="de-DE" sz="2000" dirty="0" smtClean="0"/>
            </a:br>
            <a:r>
              <a:rPr lang="de-DE" sz="2000" dirty="0" smtClean="0"/>
              <a:t>2 Radstreifen + </a:t>
            </a:r>
            <a:br>
              <a:rPr lang="de-DE" sz="2000" dirty="0" smtClean="0"/>
            </a:br>
            <a:r>
              <a:rPr lang="de-DE" sz="2000" dirty="0" smtClean="0"/>
              <a:t>2 Autofahrspuren + </a:t>
            </a:r>
            <a:br>
              <a:rPr lang="de-DE" sz="2000" dirty="0" smtClean="0"/>
            </a:br>
            <a:r>
              <a:rPr lang="de-DE" sz="2000" dirty="0" smtClean="0"/>
              <a:t>Fußweg</a:t>
            </a:r>
            <a:br>
              <a:rPr lang="de-DE" sz="2000" dirty="0" smtClean="0"/>
            </a:b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17" y="1163781"/>
            <a:ext cx="6523224" cy="5001492"/>
          </a:xfrm>
        </p:spPr>
      </p:pic>
      <p:sp>
        <p:nvSpPr>
          <p:cNvPr id="3" name="Pfeil nach links und rechts 2"/>
          <p:cNvSpPr/>
          <p:nvPr/>
        </p:nvSpPr>
        <p:spPr>
          <a:xfrm>
            <a:off x="6608618" y="3664528"/>
            <a:ext cx="831273" cy="31172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9091130" y="3431846"/>
            <a:ext cx="142446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0487416" y="260352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11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809875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532909"/>
            <a:ext cx="3652574" cy="2951018"/>
          </a:xfrm>
        </p:spPr>
        <p:txBody>
          <a:bodyPr>
            <a:normAutofit lnSpcReduction="10000"/>
          </a:bodyPr>
          <a:lstStyle/>
          <a:p>
            <a:endParaRPr lang="de-DE" sz="2400" dirty="0" smtClean="0"/>
          </a:p>
          <a:p>
            <a:r>
              <a:rPr lang="de-DE" sz="2000" b="1" dirty="0" smtClean="0"/>
              <a:t>Saarplatz</a:t>
            </a:r>
            <a:r>
              <a:rPr lang="de-DE" sz="2000" dirty="0" smtClean="0"/>
              <a:t>:</a:t>
            </a:r>
          </a:p>
          <a:p>
            <a:r>
              <a:rPr lang="de-DE" sz="2000" dirty="0" smtClean="0"/>
              <a:t>Bunkerähnliches Labyrinth an Unterführungen </a:t>
            </a:r>
            <a:br>
              <a:rPr lang="de-DE" sz="2000" dirty="0" smtClean="0"/>
            </a:br>
            <a:r>
              <a:rPr lang="de-DE" sz="2000" dirty="0" smtClean="0"/>
              <a:t>macht Angst.</a:t>
            </a:r>
          </a:p>
          <a:p>
            <a:r>
              <a:rPr lang="de-DE" sz="2000" dirty="0" smtClean="0"/>
              <a:t>B 9 zerschneidet den </a:t>
            </a:r>
            <a:br>
              <a:rPr lang="de-DE" sz="2000" dirty="0" smtClean="0"/>
            </a:br>
            <a:r>
              <a:rPr lang="de-DE" sz="2000" dirty="0" smtClean="0"/>
              <a:t>städt. Lebensraum</a:t>
            </a:r>
            <a:br>
              <a:rPr lang="de-DE" sz="2000" dirty="0" smtClean="0"/>
            </a:b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84" y="1163781"/>
            <a:ext cx="6460367" cy="4890656"/>
          </a:xfrm>
        </p:spPr>
      </p:pic>
      <p:sp>
        <p:nvSpPr>
          <p:cNvPr id="3" name="Rechteck 2"/>
          <p:cNvSpPr/>
          <p:nvPr/>
        </p:nvSpPr>
        <p:spPr>
          <a:xfrm>
            <a:off x="10460182" y="285234"/>
            <a:ext cx="716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12</a:t>
            </a:r>
            <a:endParaRPr lang="de-DE" sz="3200" dirty="0"/>
          </a:p>
        </p:txBody>
      </p:sp>
      <p:sp>
        <p:nvSpPr>
          <p:cNvPr id="5" name="Nach links gekrümmter Pfeil 4"/>
          <p:cNvSpPr/>
          <p:nvPr/>
        </p:nvSpPr>
        <p:spPr>
          <a:xfrm>
            <a:off x="10280073" y="3380508"/>
            <a:ext cx="731520" cy="965737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6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532909"/>
            <a:ext cx="3401063" cy="2951018"/>
          </a:xfrm>
        </p:spPr>
        <p:txBody>
          <a:bodyPr>
            <a:normAutofit/>
          </a:bodyPr>
          <a:lstStyle/>
          <a:p>
            <a:r>
              <a:rPr lang="de-DE" sz="2000" b="1" dirty="0" err="1" smtClean="0"/>
              <a:t>Löhrrondell</a:t>
            </a:r>
            <a:r>
              <a:rPr lang="de-DE" sz="2000" dirty="0" smtClean="0"/>
              <a:t>:</a:t>
            </a:r>
          </a:p>
          <a:p>
            <a:r>
              <a:rPr lang="de-DE" sz="2000" dirty="0" smtClean="0"/>
              <a:t>Zentrale Fußgängerachse,</a:t>
            </a:r>
            <a:br>
              <a:rPr lang="de-DE" sz="2000" dirty="0" smtClean="0"/>
            </a:br>
            <a:r>
              <a:rPr lang="de-DE" sz="2000" dirty="0" smtClean="0"/>
              <a:t>viel zu lange Wartezeiten </a:t>
            </a:r>
            <a:br>
              <a:rPr lang="de-DE" sz="2000" dirty="0" smtClean="0"/>
            </a:br>
            <a:r>
              <a:rPr lang="de-DE" sz="2000" dirty="0" smtClean="0"/>
              <a:t>an der Ampel, </a:t>
            </a:r>
            <a:br>
              <a:rPr lang="de-DE" sz="2000" dirty="0" smtClean="0"/>
            </a:br>
            <a:r>
              <a:rPr lang="de-DE" sz="2000" dirty="0" smtClean="0"/>
              <a:t>Autos werden bei der Schaltung priorisiert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31" y="1163780"/>
            <a:ext cx="6640964" cy="4738256"/>
          </a:xfrm>
        </p:spPr>
      </p:pic>
      <p:sp>
        <p:nvSpPr>
          <p:cNvPr id="8" name="Ellipse 7"/>
          <p:cNvSpPr/>
          <p:nvPr/>
        </p:nvSpPr>
        <p:spPr>
          <a:xfrm>
            <a:off x="7245927" y="2611581"/>
            <a:ext cx="581891" cy="5888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10501270" y="289501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13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21631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532909"/>
            <a:ext cx="3401063" cy="2951018"/>
          </a:xfrm>
        </p:spPr>
        <p:txBody>
          <a:bodyPr>
            <a:normAutofit/>
          </a:bodyPr>
          <a:lstStyle/>
          <a:p>
            <a:r>
              <a:rPr lang="de-DE" sz="2000" b="1" dirty="0" err="1" smtClean="0"/>
              <a:t>Wöllershof</a:t>
            </a:r>
            <a:r>
              <a:rPr lang="de-DE" sz="2000" dirty="0" smtClean="0"/>
              <a:t>:</a:t>
            </a:r>
          </a:p>
          <a:p>
            <a:r>
              <a:rPr lang="de-DE" sz="2000" dirty="0" smtClean="0"/>
              <a:t>Drucktastenampel,</a:t>
            </a:r>
            <a:br>
              <a:rPr lang="de-DE" sz="2000" dirty="0" smtClean="0"/>
            </a:br>
            <a:r>
              <a:rPr lang="de-DE" sz="2000" dirty="0" smtClean="0"/>
              <a:t>an jeder Ampel in Koblenz anders</a:t>
            </a:r>
          </a:p>
          <a:p>
            <a:r>
              <a:rPr lang="de-DE" sz="2000" dirty="0" smtClean="0"/>
              <a:t>Wer nicht weiß, dass man drücken muss, wartet bis morgen auf grün.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1095121"/>
            <a:ext cx="4121912" cy="4931605"/>
          </a:xfrm>
        </p:spPr>
      </p:pic>
      <p:sp>
        <p:nvSpPr>
          <p:cNvPr id="9" name="Ellipse 8"/>
          <p:cNvSpPr/>
          <p:nvPr/>
        </p:nvSpPr>
        <p:spPr>
          <a:xfrm>
            <a:off x="8382000" y="4724401"/>
            <a:ext cx="1233055" cy="1177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10395324" y="216539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14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81320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108364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aus den Stadtteilen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2923309"/>
            <a:ext cx="3401063" cy="2923309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Moselweiß </a:t>
            </a:r>
            <a:br>
              <a:rPr lang="de-DE" sz="2000" b="1" dirty="0" smtClean="0"/>
            </a:br>
            <a:r>
              <a:rPr lang="de-DE" sz="2000" dirty="0" smtClean="0"/>
              <a:t>(Ortszentrum,100m vor der Kita):</a:t>
            </a:r>
          </a:p>
          <a:p>
            <a:r>
              <a:rPr lang="de-DE" sz="2000" dirty="0" smtClean="0"/>
              <a:t>Für einen Parkstreifen ist Platz, aber weder rechts noch links für einen Bürgersteig, auf den ein Kinderwagen passt.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10395324" y="216539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15</a:t>
            </a:r>
            <a:endParaRPr lang="de-DE" sz="32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1" y="1163781"/>
            <a:ext cx="6347315" cy="4164129"/>
          </a:xfrm>
        </p:spPr>
      </p:pic>
      <p:sp>
        <p:nvSpPr>
          <p:cNvPr id="10" name="Textfeld 9"/>
          <p:cNvSpPr txBox="1"/>
          <p:nvPr/>
        </p:nvSpPr>
        <p:spPr>
          <a:xfrm>
            <a:off x="7509164" y="2760261"/>
            <a:ext cx="857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FFC000"/>
                </a:solidFill>
              </a:rPr>
              <a:t>??</a:t>
            </a:r>
            <a:endParaRPr lang="de-DE" sz="3200" b="1" dirty="0">
              <a:solidFill>
                <a:srgbClr val="FFC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115875" y="2621715"/>
            <a:ext cx="845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rgbClr val="FFC000"/>
                </a:solidFill>
              </a:rPr>
              <a:t>?</a:t>
            </a:r>
            <a:endParaRPr lang="de-DE" sz="6600" b="1" dirty="0">
              <a:solidFill>
                <a:srgbClr val="FFC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314089" y="3550525"/>
            <a:ext cx="724827" cy="1791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links und rechts 12"/>
          <p:cNvSpPr/>
          <p:nvPr/>
        </p:nvSpPr>
        <p:spPr>
          <a:xfrm>
            <a:off x="4801971" y="4846404"/>
            <a:ext cx="710088" cy="34128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Pfeil nach links und rechts 13"/>
          <p:cNvSpPr/>
          <p:nvPr/>
        </p:nvSpPr>
        <p:spPr>
          <a:xfrm>
            <a:off x="10284871" y="3729711"/>
            <a:ext cx="494349" cy="31865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5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108364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aus den Stadtteilen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2923309"/>
            <a:ext cx="3401063" cy="2923309"/>
          </a:xfrm>
        </p:spPr>
        <p:txBody>
          <a:bodyPr>
            <a:normAutofit/>
          </a:bodyPr>
          <a:lstStyle/>
          <a:p>
            <a:endParaRPr lang="de-DE" sz="2000" b="1" dirty="0" smtClean="0"/>
          </a:p>
          <a:p>
            <a:r>
              <a:rPr lang="de-DE" sz="2000" b="1" dirty="0" smtClean="0"/>
              <a:t>Ehrenbreitstein</a:t>
            </a:r>
            <a:br>
              <a:rPr lang="de-DE" sz="2000" b="1" dirty="0" smtClean="0"/>
            </a:br>
            <a:r>
              <a:rPr lang="de-DE" sz="2000" dirty="0" smtClean="0"/>
              <a:t>(Friedhof vor der Einmündung Mühlental):</a:t>
            </a:r>
          </a:p>
          <a:p>
            <a:r>
              <a:rPr lang="de-DE" sz="2000" dirty="0" smtClean="0"/>
              <a:t>Fußweg wird oft von Radfahrer*innen benutzt.</a:t>
            </a:r>
          </a:p>
          <a:p>
            <a:r>
              <a:rPr lang="de-DE" sz="2000" dirty="0" smtClean="0"/>
              <a:t>Hier fehlt ein Radstreifen.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10395324" y="216539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16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7509164" y="2760261"/>
            <a:ext cx="857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FFC000"/>
                </a:solidFill>
              </a:rPr>
              <a:t>??</a:t>
            </a:r>
            <a:endParaRPr lang="de-DE" sz="3200" b="1" dirty="0">
              <a:solidFill>
                <a:srgbClr val="FFC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115875" y="2621715"/>
            <a:ext cx="845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rgbClr val="FFC000"/>
                </a:solidFill>
              </a:rPr>
              <a:t>?</a:t>
            </a:r>
            <a:endParaRPr lang="de-DE" sz="6600" b="1" dirty="0">
              <a:solidFill>
                <a:srgbClr val="FFC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314089" y="3550525"/>
            <a:ext cx="724827" cy="1791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links und rechts 12"/>
          <p:cNvSpPr/>
          <p:nvPr/>
        </p:nvSpPr>
        <p:spPr>
          <a:xfrm>
            <a:off x="4801971" y="4846404"/>
            <a:ext cx="710088" cy="34128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Pfeil nach links und rechts 13"/>
          <p:cNvSpPr/>
          <p:nvPr/>
        </p:nvSpPr>
        <p:spPr>
          <a:xfrm>
            <a:off x="10284871" y="3729711"/>
            <a:ext cx="494349" cy="31865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14" y="1163781"/>
            <a:ext cx="6515936" cy="4128655"/>
          </a:xfrm>
        </p:spPr>
      </p:pic>
      <p:sp>
        <p:nvSpPr>
          <p:cNvPr id="9" name="Pfeil nach unten 8"/>
          <p:cNvSpPr/>
          <p:nvPr/>
        </p:nvSpPr>
        <p:spPr>
          <a:xfrm>
            <a:off x="5348791" y="3345035"/>
            <a:ext cx="484632" cy="5566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/>
          <p:cNvCxnSpPr>
            <a:stCxn id="4" idx="3"/>
          </p:cNvCxnSpPr>
          <p:nvPr/>
        </p:nvCxnSpPr>
        <p:spPr>
          <a:xfrm flipV="1">
            <a:off x="4556016" y="3550525"/>
            <a:ext cx="2371257" cy="83443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V="1">
            <a:off x="7422866" y="3228109"/>
            <a:ext cx="335679" cy="1169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9672736" y="1866680"/>
            <a:ext cx="158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Mühlental &gt; 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7865559" y="785152"/>
            <a:ext cx="1002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Zur Knie-</a:t>
            </a:r>
          </a:p>
          <a:p>
            <a:r>
              <a:rPr lang="de-DE" dirty="0" smtClean="0"/>
              <a:t>breche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00" y="4832550"/>
            <a:ext cx="1304094" cy="13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25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108364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aus den Stadtteilen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144981"/>
            <a:ext cx="3971229" cy="3172692"/>
          </a:xfrm>
        </p:spPr>
        <p:txBody>
          <a:bodyPr>
            <a:normAutofit/>
          </a:bodyPr>
          <a:lstStyle/>
          <a:p>
            <a:r>
              <a:rPr lang="de-DE" sz="2000" b="1" dirty="0" err="1" smtClean="0"/>
              <a:t>Rübenach</a:t>
            </a:r>
            <a:r>
              <a:rPr lang="de-DE" sz="2000" b="1" dirty="0" smtClean="0"/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Kilianstraße</a:t>
            </a:r>
            <a:r>
              <a:rPr lang="de-DE" sz="2000" dirty="0" smtClean="0"/>
              <a:t>):</a:t>
            </a:r>
          </a:p>
          <a:p>
            <a:r>
              <a:rPr lang="de-DE" sz="2000" dirty="0" smtClean="0"/>
              <a:t>Bei allen Baumaßnahmen müssen die Interessen der Fußgänger*innen und Radfahrer*innen von Anfang an mitgedacht werden! </a:t>
            </a:r>
          </a:p>
          <a:p>
            <a:r>
              <a:rPr lang="de-DE" sz="2000" dirty="0" smtClean="0"/>
              <a:t>Wer ist verantwortlich für solch eine Baugenehmigung?!</a:t>
            </a:r>
          </a:p>
        </p:txBody>
      </p:sp>
      <p:sp>
        <p:nvSpPr>
          <p:cNvPr id="3" name="Rechteck 2"/>
          <p:cNvSpPr/>
          <p:nvPr/>
        </p:nvSpPr>
        <p:spPr>
          <a:xfrm>
            <a:off x="10395324" y="216539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17</a:t>
            </a:r>
            <a:endParaRPr lang="de-DE" sz="32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87" y="1163781"/>
            <a:ext cx="5186862" cy="4895556"/>
          </a:xfrm>
        </p:spPr>
      </p:pic>
      <p:sp>
        <p:nvSpPr>
          <p:cNvPr id="15" name="Rechteck 14"/>
          <p:cNvSpPr/>
          <p:nvPr/>
        </p:nvSpPr>
        <p:spPr>
          <a:xfrm>
            <a:off x="7568546" y="3126868"/>
            <a:ext cx="748145" cy="207818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links und rechts 15"/>
          <p:cNvSpPr/>
          <p:nvPr/>
        </p:nvSpPr>
        <p:spPr>
          <a:xfrm>
            <a:off x="8811492" y="4066445"/>
            <a:ext cx="651163" cy="31851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47" y="4662156"/>
            <a:ext cx="1587298" cy="1895281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9907851" y="6059337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Foto R. Neitzel</a:t>
            </a:r>
            <a:endParaRPr lang="de-DE" sz="1400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7010400" y="3865418"/>
            <a:ext cx="928255" cy="1593273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V="1">
            <a:off x="8104908" y="3200398"/>
            <a:ext cx="637310" cy="568037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9369633" y="2107282"/>
            <a:ext cx="615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smtClean="0">
                <a:solidFill>
                  <a:srgbClr val="FFFF00"/>
                </a:solidFill>
              </a:rPr>
              <a:t>?</a:t>
            </a:r>
            <a:endParaRPr lang="de-DE" sz="6000" b="1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61490" y="2426691"/>
            <a:ext cx="548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FFFF00"/>
                </a:solidFill>
              </a:rPr>
              <a:t>?</a:t>
            </a:r>
            <a:endParaRPr lang="de-DE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54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436" y="379688"/>
            <a:ext cx="8742219" cy="925632"/>
          </a:xfrm>
        </p:spPr>
        <p:txBody>
          <a:bodyPr/>
          <a:lstStyle/>
          <a:p>
            <a:r>
              <a:rPr lang="de-DE" sz="3200" b="1" dirty="0" smtClean="0"/>
              <a:t>Was schief läuft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Stichworte aus dem </a:t>
            </a:r>
            <a:r>
              <a:rPr lang="de-DE" u="sng" dirty="0" smtClean="0"/>
              <a:t>Verkehrsentwicklungsplan</a:t>
            </a:r>
            <a:r>
              <a:rPr lang="de-DE" dirty="0" smtClean="0"/>
              <a:t> (S. 109)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7418" y="1524000"/>
            <a:ext cx="10183091" cy="495992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Nach BUGA </a:t>
            </a:r>
            <a:r>
              <a:rPr lang="de-DE" sz="2200" b="1" dirty="0" smtClean="0">
                <a:sym typeface="Wingdings" panose="05000000000000000000" pitchFamily="2" charset="2"/>
              </a:rPr>
              <a:t>Nachholbedarf</a:t>
            </a:r>
            <a:r>
              <a:rPr lang="de-DE" sz="2200" dirty="0" smtClean="0">
                <a:sym typeface="Wingdings" panose="05000000000000000000" pitchFamily="2" charset="2"/>
              </a:rPr>
              <a:t> in vielerlei Hinsicht in der Innenstadt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und in historisch gewachsenen Ortskernen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Hauptverkehrsstraßen mit hoher Trennwirkung und Barrieren für den Fußverkehr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Fehlende sichere </a:t>
            </a:r>
            <a:r>
              <a:rPr lang="de-DE" sz="2200" dirty="0" err="1" smtClean="0">
                <a:sym typeface="Wingdings" panose="05000000000000000000" pitchFamily="2" charset="2"/>
              </a:rPr>
              <a:t>Querungsmöglichkeit</a:t>
            </a:r>
            <a:r>
              <a:rPr lang="de-DE" sz="2200" dirty="0" smtClean="0">
                <a:sym typeface="Wingdings" panose="05000000000000000000" pitchFamily="2" charset="2"/>
              </a:rPr>
              <a:t> in ausreichender Dichte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Geringe Aufenthaltsqualität, niedrige städtebauliche Qualität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Angstraum Fußgänger-Unterführung (Saarplatz, </a:t>
            </a:r>
            <a:r>
              <a:rPr lang="de-DE" sz="2200" dirty="0" err="1" smtClean="0">
                <a:sym typeface="Wingdings" panose="05000000000000000000" pitchFamily="2" charset="2"/>
              </a:rPr>
              <a:t>Hbf</a:t>
            </a:r>
            <a:r>
              <a:rPr lang="de-DE" sz="2200" dirty="0" smtClean="0">
                <a:sym typeface="Wingdings" panose="05000000000000000000" pitchFamily="2" charset="2"/>
              </a:rPr>
              <a:t> West, </a:t>
            </a:r>
            <a:r>
              <a:rPr lang="de-DE" sz="2200" dirty="0" err="1" smtClean="0">
                <a:sym typeface="Wingdings" panose="05000000000000000000" pitchFamily="2" charset="2"/>
              </a:rPr>
              <a:t>Langemarckplatz</a:t>
            </a:r>
            <a:r>
              <a:rPr lang="de-DE" sz="2200" dirty="0" smtClean="0">
                <a:sym typeface="Wingdings" panose="05000000000000000000" pitchFamily="2" charset="2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Verwirrende Wegführung, Wegweisung suboptimal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Viele Gehwege zu schmal, auch an Brücken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Fehlende Beleuchtung, Bauschäden an Wegen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Konflikte mit fließendem und ruhenden Autoverkehr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Konflikte mit Radverkehr (der auch keine ausreichende Infrastruktur hat)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b="1" dirty="0" smtClean="0">
                <a:sym typeface="Wingdings" panose="05000000000000000000" pitchFamily="2" charset="2"/>
              </a:rPr>
              <a:t>Fußgänger*innen</a:t>
            </a:r>
            <a:r>
              <a:rPr lang="de-DE" sz="2200" dirty="0" smtClean="0">
                <a:sym typeface="Wingdings" panose="05000000000000000000" pitchFamily="2" charset="2"/>
              </a:rPr>
              <a:t> sind stärker betroffen als andere Verkehrsteilnehmer*innen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(= </a:t>
            </a:r>
            <a:r>
              <a:rPr lang="de-DE" sz="2200" b="1" dirty="0" smtClean="0">
                <a:sym typeface="Wingdings" panose="05000000000000000000" pitchFamily="2" charset="2"/>
              </a:rPr>
              <a:t>schwächstes Glied</a:t>
            </a:r>
            <a:r>
              <a:rPr lang="de-DE" sz="2200" dirty="0" smtClean="0">
                <a:sym typeface="Wingdings" panose="05000000000000000000" pitchFamily="2" charset="2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000" dirty="0" smtClean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7" y="27616"/>
            <a:ext cx="1218931" cy="923009"/>
          </a:xfrm>
        </p:spPr>
      </p:pic>
      <p:sp>
        <p:nvSpPr>
          <p:cNvPr id="3" name="Rechteck 2"/>
          <p:cNvSpPr/>
          <p:nvPr/>
        </p:nvSpPr>
        <p:spPr>
          <a:xfrm>
            <a:off x="10455899" y="227212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18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65359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436" y="379688"/>
            <a:ext cx="8742219" cy="925632"/>
          </a:xfrm>
        </p:spPr>
        <p:txBody>
          <a:bodyPr/>
          <a:lstStyle/>
          <a:p>
            <a:r>
              <a:rPr lang="de-DE" sz="3200" b="1" dirty="0" smtClean="0"/>
              <a:t>Was schief läuft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Ergänzungen aus </a:t>
            </a:r>
            <a:r>
              <a:rPr lang="de-DE" u="sng" dirty="0" smtClean="0"/>
              <a:t>BUND-Initiative</a:t>
            </a:r>
            <a:r>
              <a:rPr lang="de-DE" dirty="0" smtClean="0"/>
              <a:t> Jan. 2021 (vgl. RZ 3.2.21)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5126" y="1685008"/>
            <a:ext cx="10931237" cy="5334000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Eigeninteressen vor gemeinwohlorientierter Mobilitätskultur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Der begrenzte Straßenraum ist den Interessen „des Autos“ angepasst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Modal </a:t>
            </a:r>
            <a:r>
              <a:rPr lang="de-DE" sz="4200" dirty="0" err="1" smtClean="0"/>
              <a:t>split</a:t>
            </a:r>
            <a:r>
              <a:rPr lang="de-DE" sz="4200" dirty="0" smtClean="0"/>
              <a:t> derzeit 53% MIV (höher als in anderen Städten)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Parkende Autos in praktisch allen Straßen, auch wg. niedrigen Gebühren, </a:t>
            </a:r>
            <a:br>
              <a:rPr lang="de-DE" sz="4200" dirty="0" smtClean="0"/>
            </a:br>
            <a:r>
              <a:rPr lang="de-DE" sz="4200" dirty="0" smtClean="0"/>
              <a:t>das nimmt den schwächsten Verkehrsteilnehmer*innen den Bewegungs- und </a:t>
            </a:r>
            <a:br>
              <a:rPr lang="de-DE" sz="4200" dirty="0" smtClean="0"/>
            </a:br>
            <a:r>
              <a:rPr lang="de-DE" sz="4200" dirty="0" smtClean="0"/>
              <a:t>Lebensraum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Autoverkehr ist zu schnell (Tempo 50 ist die Regel). Folgen: Unfallgefahr, Hektik beim Überqueren, breiter Straßenausbau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Ampelschaltungen sind fußgängerfeindlich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Kontrolldefizit gegenüber Falschparkern, Temposündern, Gehwegradlern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Gemeinsame und zu schmale Rad-Fußwege sind die Regel und nicht die Ausnahme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Emissionen Stickoxide und Feinstaub schädigen Gesundheit, Klimagase heizen die Erdatmosphäre an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4200" dirty="0" smtClean="0"/>
              <a:t>Fehlender Platz für Bäume und Grünflächen mit negativen Auswirkungen für </a:t>
            </a:r>
            <a:br>
              <a:rPr lang="de-DE" sz="4200" dirty="0" smtClean="0"/>
            </a:br>
            <a:r>
              <a:rPr lang="de-DE" sz="4200" dirty="0" smtClean="0"/>
              <a:t>Kleinklima und Starkregen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000" dirty="0" smtClean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0"/>
            <a:ext cx="1191489" cy="902229"/>
          </a:xfrm>
        </p:spPr>
      </p:pic>
      <p:sp>
        <p:nvSpPr>
          <p:cNvPr id="3" name="Rechteck 2"/>
          <p:cNvSpPr/>
          <p:nvPr/>
        </p:nvSpPr>
        <p:spPr>
          <a:xfrm>
            <a:off x="10418618" y="229672"/>
            <a:ext cx="832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19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90245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2328" y="1357809"/>
            <a:ext cx="3687999" cy="3329581"/>
          </a:xfrm>
        </p:spPr>
        <p:txBody>
          <a:bodyPr/>
          <a:lstStyle/>
          <a:p>
            <a:r>
              <a:rPr lang="de-DE" dirty="0" smtClean="0"/>
              <a:t>Finde den Fehler!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02328" y="6047412"/>
            <a:ext cx="10889672" cy="612038"/>
          </a:xfrm>
        </p:spPr>
        <p:txBody>
          <a:bodyPr>
            <a:noAutofit/>
          </a:bodyPr>
          <a:lstStyle/>
          <a:p>
            <a:r>
              <a:rPr lang="de-DE" sz="2800" b="1" dirty="0" err="1" smtClean="0"/>
              <a:t>beitrag</a:t>
            </a:r>
            <a:r>
              <a:rPr lang="de-DE" sz="2800" b="1" dirty="0" smtClean="0"/>
              <a:t> von </a:t>
            </a:r>
            <a:r>
              <a:rPr lang="de-DE" sz="2800" b="1" dirty="0" err="1" smtClean="0"/>
              <a:t>Ph</a:t>
            </a:r>
            <a:r>
              <a:rPr lang="de-DE" sz="2800" b="1" dirty="0" smtClean="0"/>
              <a:t>. </a:t>
            </a:r>
            <a:r>
              <a:rPr lang="de-DE" sz="2800" b="1" dirty="0" err="1" smtClean="0"/>
              <a:t>Dott</a:t>
            </a:r>
            <a:r>
              <a:rPr lang="de-DE" sz="2800" b="1" dirty="0" smtClean="0"/>
              <a:t>, </a:t>
            </a:r>
            <a:r>
              <a:rPr lang="de-DE" sz="2800" b="1" dirty="0" err="1" smtClean="0"/>
              <a:t>koblenzer</a:t>
            </a:r>
            <a:r>
              <a:rPr lang="de-DE" sz="2800" b="1" dirty="0" smtClean="0"/>
              <a:t> Künstler (1960)</a:t>
            </a:r>
            <a:endParaRPr lang="de-DE" sz="2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27" y="0"/>
            <a:ext cx="7201673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8" y="1078806"/>
            <a:ext cx="4918399" cy="1447800"/>
          </a:xfrm>
        </p:spPr>
        <p:txBody>
          <a:bodyPr/>
          <a:lstStyle/>
          <a:p>
            <a:r>
              <a:rPr lang="de-DE" sz="3200" b="1" dirty="0" smtClean="0"/>
              <a:t>Neue Wege gehen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Grundzüge und Ziele  </a:t>
            </a:r>
            <a:br>
              <a:rPr lang="de-DE" dirty="0" smtClean="0"/>
            </a:br>
            <a:r>
              <a:rPr lang="de-DE" dirty="0" smtClean="0"/>
              <a:t>einer partnerschaftlichen und nachhaltigen Fußverkehrspolitik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8" y="2769061"/>
            <a:ext cx="4918399" cy="3461005"/>
          </a:xfrm>
        </p:spPr>
        <p:txBody>
          <a:bodyPr>
            <a:normAutofit/>
          </a:bodyPr>
          <a:lstStyle/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000" b="1" dirty="0" smtClean="0"/>
              <a:t>Verkehrspolitik aus dem Blickwinkel der Schwächsten denken:</a:t>
            </a:r>
            <a:endParaRPr lang="de-DE" sz="2000" b="1" dirty="0"/>
          </a:p>
          <a:p>
            <a:endParaRPr lang="de-DE" sz="2000" dirty="0" smtClean="0"/>
          </a:p>
          <a:p>
            <a:r>
              <a:rPr lang="de-DE" sz="2000" dirty="0" smtClean="0"/>
              <a:t>Würden Sie Ihr (Enkel-) Kind </a:t>
            </a:r>
            <a:br>
              <a:rPr lang="de-DE" sz="2000" dirty="0" smtClean="0"/>
            </a:br>
            <a:r>
              <a:rPr lang="de-DE" sz="2000" dirty="0" smtClean="0"/>
              <a:t>in der Koblenzer Innenstadt </a:t>
            </a:r>
            <a:br>
              <a:rPr lang="de-DE" sz="2000" dirty="0" smtClean="0"/>
            </a:br>
            <a:r>
              <a:rPr lang="de-DE" sz="2000" dirty="0" smtClean="0"/>
              <a:t>allein zur KITA schicken?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5" y="1078806"/>
            <a:ext cx="3857525" cy="5151260"/>
          </a:xfrm>
        </p:spPr>
      </p:pic>
      <p:sp>
        <p:nvSpPr>
          <p:cNvPr id="8" name="Rechteck 7"/>
          <p:cNvSpPr/>
          <p:nvPr/>
        </p:nvSpPr>
        <p:spPr>
          <a:xfrm>
            <a:off x="10461476" y="257958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20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33484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8" y="1078806"/>
            <a:ext cx="4918399" cy="1447800"/>
          </a:xfrm>
        </p:spPr>
        <p:txBody>
          <a:bodyPr/>
          <a:lstStyle/>
          <a:p>
            <a:r>
              <a:rPr lang="de-DE" sz="3200" b="1" dirty="0" smtClean="0"/>
              <a:t>Neue Wege gehen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Grundzüge und Ziele  </a:t>
            </a:r>
            <a:br>
              <a:rPr lang="de-DE" dirty="0" smtClean="0"/>
            </a:br>
            <a:r>
              <a:rPr lang="de-DE" dirty="0" smtClean="0"/>
              <a:t>einer partnerschaftlichen und nachhaltigen Fußverkehrspolitik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7" y="2769061"/>
            <a:ext cx="6509482" cy="3461005"/>
          </a:xfrm>
        </p:spPr>
        <p:txBody>
          <a:bodyPr>
            <a:normAutofit/>
          </a:bodyPr>
          <a:lstStyle/>
          <a:p>
            <a:endParaRPr lang="de-DE" sz="2400" dirty="0" smtClean="0"/>
          </a:p>
          <a:p>
            <a:r>
              <a:rPr lang="de-DE" sz="2000" b="1" dirty="0" smtClean="0"/>
              <a:t>Verkehrspolitik aus dem Blickwinkel </a:t>
            </a:r>
            <a:br>
              <a:rPr lang="de-DE" sz="2000" b="1" dirty="0" smtClean="0"/>
            </a:br>
            <a:r>
              <a:rPr lang="de-DE" sz="2000" b="1" dirty="0" smtClean="0"/>
              <a:t>der Schwächsten denken:</a:t>
            </a:r>
            <a:endParaRPr lang="de-DE" sz="2000" b="1" dirty="0"/>
          </a:p>
          <a:p>
            <a:endParaRPr lang="de-DE" sz="2000" dirty="0" smtClean="0"/>
          </a:p>
          <a:p>
            <a:r>
              <a:rPr lang="de-DE" sz="2000" dirty="0" smtClean="0"/>
              <a:t>Komme ich mit dem Rolli von meiner Alten-WG sicher zum Einkauf oder zur Bushaltestelle?</a:t>
            </a:r>
          </a:p>
          <a:p>
            <a:r>
              <a:rPr lang="de-DE" sz="2000" dirty="0" smtClean="0"/>
              <a:t>Barrierefreiheit ist nicht verhandelbar!</a:t>
            </a:r>
            <a:br>
              <a:rPr lang="de-DE" sz="2000" dirty="0" smtClean="0"/>
            </a:br>
            <a:r>
              <a:rPr lang="de-DE" sz="2000" dirty="0" smtClean="0"/>
              <a:t>(Beispiel aus </a:t>
            </a:r>
            <a:r>
              <a:rPr lang="de-DE" sz="2000" dirty="0" err="1" smtClean="0"/>
              <a:t>Rübenach</a:t>
            </a:r>
            <a:r>
              <a:rPr lang="de-DE" sz="2000" dirty="0" smtClean="0"/>
              <a:t>, Aachener Str.)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10323686" y="254646"/>
            <a:ext cx="787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/>
              <a:t> </a:t>
            </a:r>
            <a:r>
              <a:rPr lang="de-DE" sz="2800" b="1" dirty="0" smtClean="0"/>
              <a:t> 21</a:t>
            </a:r>
            <a:endParaRPr lang="de-DE" sz="2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79" y="1125449"/>
            <a:ext cx="3916468" cy="4572000"/>
          </a:xfrm>
        </p:spPr>
      </p:pic>
      <p:sp>
        <p:nvSpPr>
          <p:cNvPr id="10" name="Pfeil nach oben und unten 9"/>
          <p:cNvSpPr/>
          <p:nvPr/>
        </p:nvSpPr>
        <p:spPr>
          <a:xfrm>
            <a:off x="11277600" y="4309455"/>
            <a:ext cx="387927" cy="535248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9534984" y="4844703"/>
            <a:ext cx="2308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Hier passen weder </a:t>
            </a:r>
            <a:br>
              <a:rPr lang="de-DE" b="1" dirty="0" smtClean="0">
                <a:solidFill>
                  <a:srgbClr val="FFC000"/>
                </a:solidFill>
              </a:rPr>
            </a:br>
            <a:r>
              <a:rPr lang="de-DE" b="1" dirty="0" smtClean="0">
                <a:solidFill>
                  <a:srgbClr val="FFC000"/>
                </a:solidFill>
              </a:rPr>
              <a:t>Rollis noch </a:t>
            </a:r>
            <a:br>
              <a:rPr lang="de-DE" b="1" dirty="0" smtClean="0">
                <a:solidFill>
                  <a:srgbClr val="FFC000"/>
                </a:solidFill>
              </a:rPr>
            </a:br>
            <a:r>
              <a:rPr lang="de-DE" b="1" dirty="0" smtClean="0">
                <a:solidFill>
                  <a:srgbClr val="FFC000"/>
                </a:solidFill>
              </a:rPr>
              <a:t>Kinderwagen </a:t>
            </a:r>
            <a:br>
              <a:rPr lang="de-DE" b="1" dirty="0" smtClean="0">
                <a:solidFill>
                  <a:srgbClr val="FFC000"/>
                </a:solidFill>
              </a:rPr>
            </a:br>
            <a:r>
              <a:rPr lang="de-DE" b="1" dirty="0" smtClean="0">
                <a:solidFill>
                  <a:srgbClr val="FFC000"/>
                </a:solidFill>
              </a:rPr>
              <a:t>auf den Gehweg!</a:t>
            </a:r>
            <a:endParaRPr lang="de-DE" b="1" dirty="0">
              <a:solidFill>
                <a:srgbClr val="FFC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88500" y="5717352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Foto: </a:t>
            </a:r>
            <a:r>
              <a:rPr lang="de-DE" sz="1400" dirty="0"/>
              <a:t>R. </a:t>
            </a:r>
            <a:r>
              <a:rPr lang="de-DE" sz="1400" dirty="0" smtClean="0"/>
              <a:t>Neitzel</a:t>
            </a:r>
            <a:endParaRPr lang="de-DE" sz="1400" dirty="0"/>
          </a:p>
        </p:txBody>
      </p:sp>
      <p:sp>
        <p:nvSpPr>
          <p:cNvPr id="6" name="Ellipse 5"/>
          <p:cNvSpPr/>
          <p:nvPr/>
        </p:nvSpPr>
        <p:spPr>
          <a:xfrm>
            <a:off x="9670473" y="2064327"/>
            <a:ext cx="318655" cy="33250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737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9" y="534173"/>
            <a:ext cx="7827855" cy="1447800"/>
          </a:xfrm>
        </p:spPr>
        <p:txBody>
          <a:bodyPr/>
          <a:lstStyle/>
          <a:p>
            <a:r>
              <a:rPr lang="de-DE" sz="3200" b="1" dirty="0" smtClean="0"/>
              <a:t>Neue Wege gehen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Begründungen, Grundzüge und Ziele  </a:t>
            </a:r>
            <a:br>
              <a:rPr lang="de-DE" dirty="0" smtClean="0"/>
            </a:br>
            <a:r>
              <a:rPr lang="de-DE" dirty="0" smtClean="0"/>
              <a:t>Was sagt der </a:t>
            </a:r>
            <a:r>
              <a:rPr lang="de-DE" u="sng" dirty="0" smtClean="0"/>
              <a:t>Verkehrsentwicklungsplan</a:t>
            </a:r>
            <a:r>
              <a:rPr lang="de-DE" dirty="0" smtClean="0"/>
              <a:t>? (S.108ff)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400" y="2258292"/>
            <a:ext cx="10612618" cy="4002114"/>
          </a:xfrm>
        </p:spPr>
        <p:txBody>
          <a:bodyPr>
            <a:normAutofit lnSpcReduction="10000"/>
          </a:bodyPr>
          <a:lstStyle/>
          <a:p>
            <a:endParaRPr lang="de-DE" sz="2000" dirty="0" smtClean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 smtClean="0">
                <a:sym typeface="Wingdings" panose="05000000000000000000" pitchFamily="2" charset="2"/>
              </a:rPr>
              <a:t>Alle Wege (auch mit Bus oder Auto) beginnen und enden zu Fuß.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 smtClean="0">
                <a:sym typeface="Wingdings" panose="05000000000000000000" pitchFamily="2" charset="2"/>
              </a:rPr>
              <a:t>Zu Fuß zu gehen ist kostenlos, produziert keine Schadstoffe oder Lärm </a:t>
            </a:r>
            <a:br>
              <a:rPr lang="de-DE" sz="2000" dirty="0" smtClean="0">
                <a:sym typeface="Wingdings" panose="05000000000000000000" pitchFamily="2" charset="2"/>
              </a:rPr>
            </a:br>
            <a:r>
              <a:rPr lang="de-DE" sz="2000" dirty="0" smtClean="0">
                <a:sym typeface="Wingdings" panose="05000000000000000000" pitchFamily="2" charset="2"/>
              </a:rPr>
              <a:t>und hat den niedrigsten Flächenbedarf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 smtClean="0">
                <a:sym typeface="Wingdings" panose="05000000000000000000" pitchFamily="2" charset="2"/>
              </a:rPr>
              <a:t>Eine Stadt lebt von guten Fußverkehrs- und Nahmobilitätsqualitäten Fußgänger*innen = lebendige Urbanität, Standortvorteil für Handel, Dienstleistung, Tourismus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 smtClean="0">
                <a:sym typeface="Wingdings" panose="05000000000000000000" pitchFamily="2" charset="2"/>
              </a:rPr>
              <a:t>Attraktiv gestaltete Aufenthaltsräume steigern Wohlbefinden, Wohnqualität, Sicherheit und Gesundheit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 smtClean="0">
                <a:sym typeface="Wingdings" panose="05000000000000000000" pitchFamily="2" charset="2"/>
              </a:rPr>
              <a:t>Zu-Fuß-Gehen sichert eine selbständige Mobilität und Teilhabe, insbesondere für Kinder, Jugendliche, Ältere und Mobilitätsbeeinträchtigte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/>
          </a:p>
          <a:p>
            <a:endParaRPr lang="de-DE" sz="24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02" y="1565564"/>
            <a:ext cx="1784498" cy="2382982"/>
          </a:xfrm>
        </p:spPr>
      </p:pic>
      <p:sp>
        <p:nvSpPr>
          <p:cNvPr id="3" name="Rechteck 2"/>
          <p:cNvSpPr/>
          <p:nvPr/>
        </p:nvSpPr>
        <p:spPr>
          <a:xfrm>
            <a:off x="10440769" y="241785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22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97085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6083" y="506464"/>
            <a:ext cx="8382037" cy="1447800"/>
          </a:xfrm>
        </p:spPr>
        <p:txBody>
          <a:bodyPr/>
          <a:lstStyle/>
          <a:p>
            <a:r>
              <a:rPr lang="de-DE" sz="3200" b="1" dirty="0" smtClean="0"/>
              <a:t>Neue Wege gehen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Partnerschaft und Infrastruktur gemeinsam ausbauen</a:t>
            </a:r>
            <a:br>
              <a:rPr lang="de-DE" dirty="0" smtClean="0"/>
            </a:br>
            <a:r>
              <a:rPr lang="de-DE" dirty="0" smtClean="0"/>
              <a:t>statt einseitig Schuld zuweisen oder Ellbogen einsetzen!   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9" y="2105891"/>
            <a:ext cx="11249928" cy="437803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Auszüge aus dem </a:t>
            </a:r>
            <a:r>
              <a:rPr lang="de-DE" sz="2200" b="1" dirty="0" smtClean="0">
                <a:sym typeface="Wingdings" panose="05000000000000000000" pitchFamily="2" charset="2"/>
              </a:rPr>
              <a:t>Bürgerbegehren </a:t>
            </a:r>
            <a:r>
              <a:rPr lang="de-DE" sz="2200" b="1" u="sng" dirty="0" smtClean="0">
                <a:sym typeface="Wingdings" panose="05000000000000000000" pitchFamily="2" charset="2"/>
              </a:rPr>
              <a:t>Radentscheid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(so auch weitgehend vom Stadtrat beschlossen):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„Wir wollen eine lebenswerte, kinderfreundliche und klimagerechte Stadt, in der alle Menschen gleichberechtigt mobil sein können. Bessere Fußwege und ausreichend Platz für Radverkehr sind dafür erforderlich …“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„Alle schadhaften Rad- und Fußwege werden in einem Sofortprogramm saniert.“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„Geh- und Radwege werden baulich voneinander getrennt und deutlich markiert.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Das Zuparken von Wegen muss konsequent geahndet werden.“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ym typeface="Wingdings" panose="05000000000000000000" pitchFamily="2" charset="2"/>
              </a:rPr>
              <a:t>Bei sämtlichen Baumaßnahmen wird der Rad- und Fußverkehr von Anfang an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in der Planung berücksichtigt. Allen Verkehrsarten wird ein gleichberechtigter Anteil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am öffentlichen Raum zugestanden.“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DER PARTNERSCHAFTLICHE UND ZIELFÜHRENDE UMGANG VON STADT UND RADENTSCHEID KANN EIN MODELL SEIN AUCH FÜR DIE FUSSVERKEHRSPROBLEMATIK.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/>
          </a:p>
          <a:p>
            <a:endParaRPr lang="de-DE" sz="24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6063" cy="1842655"/>
          </a:xfrm>
        </p:spPr>
      </p:pic>
      <p:sp>
        <p:nvSpPr>
          <p:cNvPr id="3" name="Rechteck 2"/>
          <p:cNvSpPr/>
          <p:nvPr/>
        </p:nvSpPr>
        <p:spPr>
          <a:xfrm>
            <a:off x="10478140" y="243959"/>
            <a:ext cx="649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23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81000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8" y="723912"/>
            <a:ext cx="6026766" cy="1447800"/>
          </a:xfrm>
        </p:spPr>
        <p:txBody>
          <a:bodyPr/>
          <a:lstStyle/>
          <a:p>
            <a:r>
              <a:rPr lang="de-DE" sz="3200" b="1" dirty="0" smtClean="0"/>
              <a:t>Koblenz auf die Füße helfen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u="sng" dirty="0" smtClean="0"/>
              <a:t>Vorrangige</a:t>
            </a:r>
            <a:r>
              <a:rPr lang="de-DE" dirty="0" smtClean="0"/>
              <a:t> Maßnahmen im Handlungsfeld Fußverkehr (</a:t>
            </a:r>
            <a:r>
              <a:rPr lang="de-DE" u="sng" dirty="0" smtClean="0"/>
              <a:t>VEP</a:t>
            </a:r>
            <a:r>
              <a:rPr lang="de-DE" dirty="0" smtClean="0"/>
              <a:t> S. 113ff)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8" y="2521527"/>
            <a:ext cx="6262294" cy="3708539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smtClean="0">
                <a:sym typeface="Wingdings" panose="05000000000000000000" pitchFamily="2" charset="2"/>
              </a:rPr>
              <a:t>Abbau von Zäsuren</a:t>
            </a:r>
            <a:r>
              <a:rPr lang="de-DE" sz="2400" dirty="0" smtClean="0">
                <a:sym typeface="Wingdings" panose="05000000000000000000" pitchFamily="2" charset="2"/>
              </a:rPr>
              <a:t> für Fußgänger*innen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(Unter-/Überführungen, Brücken)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Fußgängerfreundliche </a:t>
            </a:r>
            <a:r>
              <a:rPr lang="de-DE" sz="2400" b="1" dirty="0" smtClean="0">
                <a:sym typeface="Wingdings" panose="05000000000000000000" pitchFamily="2" charset="2"/>
              </a:rPr>
              <a:t>Knotenpunkte</a:t>
            </a:r>
            <a:r>
              <a:rPr lang="de-DE" sz="2400" dirty="0" smtClean="0">
                <a:sym typeface="Wingdings" panose="05000000000000000000" pitchFamily="2" charset="2"/>
              </a:rPr>
              <a:t> (Verlängerung von Grünzeiten an Fußgängerampeln, Trennung vom Radverkehr)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Mehr und sichere </a:t>
            </a:r>
            <a:r>
              <a:rPr lang="de-DE" sz="2400" b="1" dirty="0" err="1" smtClean="0">
                <a:sym typeface="Wingdings" panose="05000000000000000000" pitchFamily="2" charset="2"/>
              </a:rPr>
              <a:t>Querungsstellen</a:t>
            </a:r>
            <a:r>
              <a:rPr lang="de-DE" sz="2400" dirty="0" smtClean="0">
                <a:sym typeface="Wingdings" panose="05000000000000000000" pitchFamily="2" charset="2"/>
              </a:rPr>
              <a:t> für Fuß-</a:t>
            </a:r>
            <a:r>
              <a:rPr lang="de-DE" sz="2400" dirty="0" err="1" smtClean="0">
                <a:sym typeface="Wingdings" panose="05000000000000000000" pitchFamily="2" charset="2"/>
              </a:rPr>
              <a:t>gänger</a:t>
            </a:r>
            <a:r>
              <a:rPr lang="de-DE" sz="2400" dirty="0" smtClean="0">
                <a:sym typeface="Wingdings" panose="05000000000000000000" pitchFamily="2" charset="2"/>
              </a:rPr>
              <a:t>*innen (Mittelinseln, Fußgänger-überwege)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smtClean="0">
                <a:sym typeface="Wingdings" panose="05000000000000000000" pitchFamily="2" charset="2"/>
              </a:rPr>
              <a:t>Barrierefreiheit</a:t>
            </a:r>
            <a:r>
              <a:rPr lang="de-DE" sz="2400" dirty="0" smtClean="0">
                <a:sym typeface="Wingdings" panose="05000000000000000000" pitchFamily="2" charset="2"/>
              </a:rPr>
              <a:t> im öffentlichen Raum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Abbau von </a:t>
            </a:r>
            <a:r>
              <a:rPr lang="de-DE" sz="2400" b="1" dirty="0" smtClean="0">
                <a:sym typeface="Wingdings" panose="05000000000000000000" pitchFamily="2" charset="2"/>
              </a:rPr>
              <a:t>Nutzungskonflikten</a:t>
            </a:r>
            <a:r>
              <a:rPr lang="de-DE" sz="2400" dirty="0" smtClean="0">
                <a:sym typeface="Wingdings" panose="05000000000000000000" pitchFamily="2" charset="2"/>
              </a:rPr>
              <a:t> (insbesondere mit dem Radverkehr und parkenden KFZ)</a:t>
            </a:r>
            <a:endParaRPr lang="de-DE" sz="24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10500028" y="257958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24</a:t>
            </a:r>
            <a:endParaRPr lang="de-DE" sz="3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5" y="1129144"/>
            <a:ext cx="3786388" cy="4864701"/>
          </a:xfrm>
        </p:spPr>
      </p:pic>
      <p:sp>
        <p:nvSpPr>
          <p:cNvPr id="9" name="Ellipse 8"/>
          <p:cNvSpPr/>
          <p:nvPr/>
        </p:nvSpPr>
        <p:spPr>
          <a:xfrm>
            <a:off x="7610011" y="3695701"/>
            <a:ext cx="193963" cy="249382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989881" y="3804806"/>
            <a:ext cx="190097" cy="1905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8645236" y="1447812"/>
            <a:ext cx="1357745" cy="1766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319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7" y="723912"/>
            <a:ext cx="6470111" cy="1447800"/>
          </a:xfrm>
        </p:spPr>
        <p:txBody>
          <a:bodyPr/>
          <a:lstStyle/>
          <a:p>
            <a:r>
              <a:rPr lang="de-DE" sz="3200" b="1" dirty="0" smtClean="0"/>
              <a:t>Koblenz auf die Füße helfen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Weitere Maßnahmen im Handlungsfeld Fußverkehr (VEP S. 113ff) – </a:t>
            </a:r>
            <a:r>
              <a:rPr lang="de-DE" u="sng" dirty="0" smtClean="0"/>
              <a:t>mittlere</a:t>
            </a:r>
            <a:r>
              <a:rPr lang="de-DE" dirty="0" smtClean="0"/>
              <a:t> Priorität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7" y="2491976"/>
            <a:ext cx="6262294" cy="370853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Optimierung des Fußverkehrsnetzes (Netzergänzung, auch zu den Stadtteilen, Wegverbreiterung, Beschilderung)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Mehr Aufenthalts-, Sitz-, Spielmöglich-</a:t>
            </a:r>
            <a:r>
              <a:rPr lang="de-DE" sz="2400" dirty="0" err="1" smtClean="0">
                <a:sym typeface="Wingdings" panose="05000000000000000000" pitchFamily="2" charset="2"/>
              </a:rPr>
              <a:t>keiten</a:t>
            </a:r>
            <a:r>
              <a:rPr lang="de-DE" sz="2400" dirty="0" smtClean="0">
                <a:sym typeface="Wingdings" panose="05000000000000000000" pitchFamily="2" charset="2"/>
              </a:rPr>
              <a:t>; vitale Stadtplätze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Attraktive Fußwegeachsen, Flanierrouten, Wanderwegenetz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Nahmobilitätskonzepte auf Stadtteilebene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smtClean="0">
                <a:sym typeface="Wingdings" panose="05000000000000000000" pitchFamily="2" charset="2"/>
              </a:rPr>
              <a:t>Öffentlichkeitsarbeit und Akzeptanz-förderung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3207" y="1626527"/>
            <a:ext cx="4731363" cy="3791951"/>
          </a:xfrm>
        </p:spPr>
      </p:pic>
      <p:sp>
        <p:nvSpPr>
          <p:cNvPr id="3" name="Rechteck 2"/>
          <p:cNvSpPr/>
          <p:nvPr/>
        </p:nvSpPr>
        <p:spPr>
          <a:xfrm>
            <a:off x="10491739" y="258535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25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909191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7" y="723912"/>
            <a:ext cx="6622515" cy="1768064"/>
          </a:xfrm>
        </p:spPr>
        <p:txBody>
          <a:bodyPr/>
          <a:lstStyle/>
          <a:p>
            <a:r>
              <a:rPr lang="de-DE" sz="3200" b="1" dirty="0" smtClean="0"/>
              <a:t>Koblenz auf die Füße helfen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12 Beispiele von Radverkehrsmaßnahmen, </a:t>
            </a:r>
            <a:br>
              <a:rPr lang="de-DE" dirty="0" smtClean="0"/>
            </a:br>
            <a:r>
              <a:rPr lang="de-DE" dirty="0" smtClean="0"/>
              <a:t>die auch dem Fußverkehr zugutekommen </a:t>
            </a:r>
            <a:br>
              <a:rPr lang="de-DE" dirty="0" smtClean="0"/>
            </a:br>
            <a:r>
              <a:rPr lang="de-DE" dirty="0" smtClean="0"/>
              <a:t>und umgekehrt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6" y="2491976"/>
            <a:ext cx="6483968" cy="3825697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smtClean="0">
                <a:sym typeface="Wingdings" panose="05000000000000000000" pitchFamily="2" charset="2"/>
              </a:rPr>
              <a:t>Modell Trierer Straße wird Umbaumodell für weitere </a:t>
            </a:r>
            <a:br>
              <a:rPr lang="de-DE" sz="1800" dirty="0" smtClean="0">
                <a:sym typeface="Wingdings" panose="05000000000000000000" pitchFamily="2" charset="2"/>
              </a:rPr>
            </a:br>
            <a:r>
              <a:rPr lang="de-DE" sz="1800" dirty="0" smtClean="0">
                <a:sym typeface="Wingdings" panose="05000000000000000000" pitchFamily="2" charset="2"/>
              </a:rPr>
              <a:t>zu breite Straßen (z.B. </a:t>
            </a:r>
            <a:r>
              <a:rPr lang="de-DE" sz="1800" dirty="0" err="1" smtClean="0">
                <a:sym typeface="Wingdings" panose="05000000000000000000" pitchFamily="2" charset="2"/>
              </a:rPr>
              <a:t>Moselw</a:t>
            </a:r>
            <a:r>
              <a:rPr lang="de-DE" sz="1800" dirty="0" smtClean="0">
                <a:sym typeface="Wingdings" panose="05000000000000000000" pitchFamily="2" charset="2"/>
              </a:rPr>
              <a:t>./Koblenzer Straße)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err="1" smtClean="0">
                <a:sym typeface="Wingdings" panose="05000000000000000000" pitchFamily="2" charset="2"/>
              </a:rPr>
              <a:t>Rizzastraße</a:t>
            </a:r>
            <a:r>
              <a:rPr lang="de-DE" sz="1800" dirty="0" smtClean="0">
                <a:sym typeface="Wingdings" panose="05000000000000000000" pitchFamily="2" charset="2"/>
              </a:rPr>
              <a:t>, Obere Löhr, Peter-</a:t>
            </a:r>
            <a:r>
              <a:rPr lang="de-DE" sz="1800" dirty="0" err="1" smtClean="0">
                <a:sym typeface="Wingdings" panose="05000000000000000000" pitchFamily="2" charset="2"/>
              </a:rPr>
              <a:t>Altmeier</a:t>
            </a:r>
            <a:r>
              <a:rPr lang="de-DE" sz="1800" dirty="0" smtClean="0">
                <a:sym typeface="Wingdings" panose="05000000000000000000" pitchFamily="2" charset="2"/>
              </a:rPr>
              <a:t>-Ufer und andere werden Fahrradstraßen (Tempo 20-30, Anlieger frei, Seitenräume = reine Fußwege)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err="1" smtClean="0">
                <a:sym typeface="Wingdings" panose="05000000000000000000" pitchFamily="2" charset="2"/>
              </a:rPr>
              <a:t>Balduinbrücke</a:t>
            </a:r>
            <a:r>
              <a:rPr lang="de-DE" sz="1800" dirty="0" smtClean="0">
                <a:sym typeface="Wingdings" panose="05000000000000000000" pitchFamily="2" charset="2"/>
              </a:rPr>
              <a:t> autoreduziert/-frei -&gt;Flanierroute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smtClean="0">
                <a:sym typeface="Wingdings" panose="05000000000000000000" pitchFamily="2" charset="2"/>
              </a:rPr>
              <a:t>Einbahnstraßen werden für den Radverkehr geöffnet. Das verhindert Gehwegradeln.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smtClean="0">
                <a:sym typeface="Wingdings" panose="05000000000000000000" pitchFamily="2" charset="2"/>
              </a:rPr>
              <a:t>Gemeinsame Rad-Fußwege müssen Ausnahme sein! Benutzungspflicht aufheben!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dirty="0" smtClean="0">
                <a:sym typeface="Wingdings" panose="05000000000000000000" pitchFamily="2" charset="2"/>
              </a:rPr>
              <a:t>Tempo deutlich runter, wo immer rechtlich möglich! Mit Kontrollen, Schwellen, </a:t>
            </a:r>
            <a:r>
              <a:rPr lang="de-DE" sz="1800" dirty="0" err="1" smtClean="0">
                <a:sym typeface="Wingdings" panose="05000000000000000000" pitchFamily="2" charset="2"/>
              </a:rPr>
              <a:t>automat</a:t>
            </a:r>
            <a:r>
              <a:rPr lang="de-DE" sz="1800" dirty="0" smtClean="0">
                <a:sym typeface="Wingdings" panose="05000000000000000000" pitchFamily="2" charset="2"/>
              </a:rPr>
              <a:t>. Tempoanzeige.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8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8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r="2770"/>
          <a:stretch/>
        </p:blipFill>
        <p:spPr>
          <a:xfrm>
            <a:off x="7226420" y="1123035"/>
            <a:ext cx="3923385" cy="4603478"/>
          </a:xfrm>
        </p:spPr>
      </p:pic>
      <p:sp>
        <p:nvSpPr>
          <p:cNvPr id="3" name="Multiplizieren 2"/>
          <p:cNvSpPr/>
          <p:nvPr/>
        </p:nvSpPr>
        <p:spPr>
          <a:xfrm>
            <a:off x="7994073" y="2491976"/>
            <a:ext cx="1787236" cy="2085103"/>
          </a:xfrm>
          <a:prstGeom prst="mathMultiply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443962" y="216972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26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53398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97" y="723912"/>
            <a:ext cx="6622515" cy="1768064"/>
          </a:xfrm>
        </p:spPr>
        <p:txBody>
          <a:bodyPr/>
          <a:lstStyle/>
          <a:p>
            <a:r>
              <a:rPr lang="de-DE" sz="3200" b="1" dirty="0" smtClean="0"/>
              <a:t>Koblenz auf die Füße helfen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12 Beispiele von Radverkehrsmaßnahmen, </a:t>
            </a:r>
            <a:br>
              <a:rPr lang="de-DE" dirty="0" smtClean="0"/>
            </a:br>
            <a:r>
              <a:rPr lang="de-DE" dirty="0" smtClean="0"/>
              <a:t>die auch dem Fußverkehr zugutekommen </a:t>
            </a:r>
            <a:br>
              <a:rPr lang="de-DE" dirty="0" smtClean="0"/>
            </a:br>
            <a:r>
              <a:rPr lang="de-DE" dirty="0" smtClean="0"/>
              <a:t>und umgekehrt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0396" y="2722809"/>
            <a:ext cx="6483968" cy="387195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Ausreichend breite Wege an allen Brücken (</a:t>
            </a:r>
            <a:r>
              <a:rPr lang="de-DE" sz="2300" dirty="0" err="1" smtClean="0">
                <a:sym typeface="Wingdings" panose="05000000000000000000" pitchFamily="2" charset="2"/>
              </a:rPr>
              <a:t>Horchheimer</a:t>
            </a:r>
            <a:r>
              <a:rPr lang="de-DE" sz="2300" dirty="0" smtClean="0">
                <a:sym typeface="Wingdings" panose="05000000000000000000" pitchFamily="2" charset="2"/>
              </a:rPr>
              <a:t> Brücke </a:t>
            </a:r>
            <a:r>
              <a:rPr lang="de-DE" sz="2300" dirty="0">
                <a:sym typeface="Wingdings" panose="05000000000000000000" pitchFamily="2" charset="2"/>
              </a:rPr>
              <a:t>m</a:t>
            </a:r>
            <a:r>
              <a:rPr lang="de-DE" sz="2300" dirty="0" smtClean="0">
                <a:sym typeface="Wingdings" panose="05000000000000000000" pitchFamily="2" charset="2"/>
              </a:rPr>
              <a:t>öglichst mit Fußweg)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Alle Wartezeiten an Fuß/Rad-Ampeln deutlich verkürzen (max. 10 sec. nach Druck) + Diagonal-Grün an Kreuzungen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Illegales Parken auf Wegen sanktionieren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Klare Markierungen mit Farbe, auch an Knoten,</a:t>
            </a:r>
            <a:br>
              <a:rPr lang="de-DE" sz="2300" dirty="0" smtClean="0">
                <a:sym typeface="Wingdings" panose="05000000000000000000" pitchFamily="2" charset="2"/>
              </a:rPr>
            </a:br>
            <a:r>
              <a:rPr lang="de-DE" sz="2300" dirty="0" smtClean="0">
                <a:sym typeface="Wingdings" panose="05000000000000000000" pitchFamily="2" charset="2"/>
              </a:rPr>
              <a:t>das trennt die verschiedenen Verkehre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Mind. 1000 Fahrradständer helfen Fußwege freihalten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300" dirty="0" smtClean="0">
                <a:sym typeface="Wingdings" panose="05000000000000000000" pitchFamily="2" charset="2"/>
              </a:rPr>
              <a:t>Rheinanlagen: Trennung von Rad-Fußverkehr und Rücksichtnahme fördern durch gute Hinweisschilder, auch an den </a:t>
            </a:r>
            <a:r>
              <a:rPr lang="de-DE" sz="2300" dirty="0" err="1" smtClean="0">
                <a:sym typeface="Wingdings" panose="05000000000000000000" pitchFamily="2" charset="2"/>
              </a:rPr>
              <a:t>Zuwegen</a:t>
            </a:r>
            <a:r>
              <a:rPr lang="de-DE" sz="2300" dirty="0" smtClean="0">
                <a:sym typeface="Wingdings" panose="05000000000000000000" pitchFamily="2" charset="2"/>
              </a:rPr>
              <a:t>  </a:t>
            </a:r>
            <a:br>
              <a:rPr lang="de-DE" sz="2300" dirty="0" smtClean="0">
                <a:sym typeface="Wingdings" panose="05000000000000000000" pitchFamily="2" charset="2"/>
              </a:rPr>
            </a:br>
            <a:r>
              <a:rPr lang="de-DE" sz="2300" dirty="0" smtClean="0">
                <a:sym typeface="Wingdings" panose="05000000000000000000" pitchFamily="2" charset="2"/>
              </a:rPr>
              <a:t>+ Entlastung durch sichere Radstreifen in der Mainzer Straße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2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2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400" dirty="0" smtClean="0"/>
          </a:p>
        </p:txBody>
      </p:sp>
      <p:sp>
        <p:nvSpPr>
          <p:cNvPr id="6" name="Rechteck 5"/>
          <p:cNvSpPr/>
          <p:nvPr/>
        </p:nvSpPr>
        <p:spPr>
          <a:xfrm>
            <a:off x="10443962" y="216972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27</a:t>
            </a:r>
            <a:endParaRPr lang="de-DE" sz="32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2722809"/>
            <a:ext cx="3758045" cy="2635052"/>
          </a:xfrm>
        </p:spPr>
      </p:pic>
      <p:sp>
        <p:nvSpPr>
          <p:cNvPr id="10" name="Multiplizieren 9"/>
          <p:cNvSpPr/>
          <p:nvPr/>
        </p:nvSpPr>
        <p:spPr>
          <a:xfrm>
            <a:off x="7495309" y="2722809"/>
            <a:ext cx="2948654" cy="25142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370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868567"/>
            <a:ext cx="6340356" cy="94210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Koblenz </a:t>
            </a:r>
            <a:r>
              <a:rPr lang="de-DE" b="1" dirty="0" err="1" smtClean="0"/>
              <a:t>to</a:t>
            </a:r>
            <a:r>
              <a:rPr lang="de-DE" b="1" dirty="0" smtClean="0"/>
              <a:t> Go!</a:t>
            </a:r>
            <a:br>
              <a:rPr lang="de-DE" b="1" dirty="0" smtClean="0"/>
            </a:br>
            <a:r>
              <a:rPr lang="de-DE" sz="2700" dirty="0" smtClean="0"/>
              <a:t>Die Fußverkehrswende anpacken! Jetzt!</a:t>
            </a:r>
            <a:endParaRPr lang="de-DE" dirty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r="26648"/>
          <a:stretch>
            <a:fillRect/>
          </a:stretch>
        </p:blipFill>
        <p:spPr>
          <a:xfrm>
            <a:off x="7905509" y="1161329"/>
            <a:ext cx="3200400" cy="4572000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2285999"/>
            <a:ext cx="6340355" cy="4184074"/>
          </a:xfrm>
        </p:spPr>
        <p:txBody>
          <a:bodyPr>
            <a:normAutofit lnSpcReduction="10000"/>
          </a:bodyPr>
          <a:lstStyle/>
          <a:p>
            <a:r>
              <a:rPr lang="de-DE" sz="2000" b="1" dirty="0" smtClean="0"/>
              <a:t>Anträge </a:t>
            </a:r>
            <a:r>
              <a:rPr lang="de-DE" sz="2000" dirty="0" smtClean="0"/>
              <a:t>(s. gesondertes Schreiben):</a:t>
            </a:r>
            <a:endParaRPr lang="de-DE" sz="2400" dirty="0" smtClean="0"/>
          </a:p>
          <a:p>
            <a:pPr marL="342900" indent="-342900">
              <a:buAutoNum type="arabicParenR"/>
            </a:pPr>
            <a:r>
              <a:rPr lang="de-DE" sz="1800" dirty="0" smtClean="0"/>
              <a:t>Die Vorschläge des Impulsvortrages werden den zuständigen Ausschüssen zur weiteren Beratung und Entscheidung zugeleitet.</a:t>
            </a:r>
          </a:p>
          <a:p>
            <a:pPr marL="342900" indent="-342900">
              <a:buAutoNum type="arabicParenR"/>
            </a:pPr>
            <a:r>
              <a:rPr lang="de-DE" sz="1800" dirty="0" smtClean="0"/>
              <a:t>Soweit zuständig, setzt die Verwaltung Einzelmaßnahmen daraus bereits zeitnah um und berichtet der Kommission und den Ratsgremien.</a:t>
            </a:r>
          </a:p>
          <a:p>
            <a:pPr marL="342900" indent="-342900">
              <a:buAutoNum type="arabicParenR"/>
            </a:pPr>
            <a:r>
              <a:rPr lang="de-DE" sz="1800" dirty="0" smtClean="0"/>
              <a:t>Die Vorschläge werden auch in die Beratungen des neuen Arbeitskreises Radentscheid integriert und parallel umgesetzt.</a:t>
            </a:r>
          </a:p>
          <a:p>
            <a:pPr marL="342900" indent="-342900">
              <a:buAutoNum type="arabicParenR"/>
            </a:pPr>
            <a:r>
              <a:rPr lang="de-DE" sz="1800" dirty="0" smtClean="0"/>
              <a:t>Nach spätestens 1 Jahr wird  in den städt. Gremien beraten, ob weiter gehende Fußverkehrs-Initiativen erforderlich sind, z.B. nach dem Muster des  beschlossenen Rad-Zukunftsplanes.</a:t>
            </a:r>
          </a:p>
          <a:p>
            <a:pPr marL="342900" indent="-342900">
              <a:buAutoNum type="arabicParenR"/>
            </a:pPr>
            <a:endParaRPr lang="de-DE" dirty="0" smtClean="0"/>
          </a:p>
          <a:p>
            <a:pPr marL="342900" indent="-342900">
              <a:buAutoNum type="arabicParenR"/>
            </a:pP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462784" y="244681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28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9747845" y="5425552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 Foto Pixabay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33601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5236" y="1270136"/>
            <a:ext cx="8873197" cy="1400530"/>
          </a:xfrm>
        </p:spPr>
        <p:txBody>
          <a:bodyPr/>
          <a:lstStyle/>
          <a:p>
            <a:r>
              <a:rPr lang="de-DE" sz="5400" dirty="0" smtClean="0"/>
              <a:t>Vielen </a:t>
            </a:r>
            <a:br>
              <a:rPr lang="de-DE" sz="5400" dirty="0" smtClean="0"/>
            </a:br>
            <a:r>
              <a:rPr lang="de-DE" sz="5400" dirty="0" smtClean="0"/>
              <a:t>Dank </a:t>
            </a:r>
            <a:br>
              <a:rPr lang="de-DE" sz="5400" dirty="0" smtClean="0"/>
            </a:br>
            <a:r>
              <a:rPr lang="de-DE" sz="5400" dirty="0" smtClean="0"/>
              <a:t>für Ihre </a:t>
            </a:r>
            <a:br>
              <a:rPr lang="de-DE" sz="5400" dirty="0" smtClean="0"/>
            </a:br>
            <a:r>
              <a:rPr lang="de-DE" sz="5400" dirty="0" smtClean="0"/>
              <a:t>Aufmerk-</a:t>
            </a:r>
            <a:br>
              <a:rPr lang="de-DE" sz="5400" dirty="0" smtClean="0"/>
            </a:br>
            <a:r>
              <a:rPr lang="de-DE" sz="5400" dirty="0" err="1" smtClean="0"/>
              <a:t>samkeit</a:t>
            </a:r>
            <a:endParaRPr lang="de-DE" sz="5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/>
          <a:stretch/>
        </p:blipFill>
        <p:spPr>
          <a:xfrm>
            <a:off x="4759650" y="0"/>
            <a:ext cx="7432350" cy="6858000"/>
          </a:xfrm>
        </p:spPr>
      </p:pic>
      <p:sp>
        <p:nvSpPr>
          <p:cNvPr id="3" name="Textfeld 2"/>
          <p:cNvSpPr txBox="1"/>
          <p:nvPr/>
        </p:nvSpPr>
        <p:spPr>
          <a:xfrm>
            <a:off x="10674287" y="6357611"/>
            <a:ext cx="11512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Foto </a:t>
            </a:r>
            <a:r>
              <a:rPr lang="de-DE" sz="1200" dirty="0"/>
              <a:t>Pixabay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14400" y="6096001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Fotos:</a:t>
            </a:r>
          </a:p>
          <a:p>
            <a:r>
              <a:rPr lang="de-DE" sz="1400" dirty="0" smtClean="0"/>
              <a:t>E. </a:t>
            </a:r>
            <a:r>
              <a:rPr lang="de-DE" sz="1400" dirty="0" err="1" smtClean="0"/>
              <a:t>Bialk</a:t>
            </a:r>
            <a:r>
              <a:rPr lang="de-DE" sz="1400" dirty="0" smtClean="0"/>
              <a:t> (außer andere Namensangaben)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79121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7"/>
          <a:stretch/>
        </p:blipFill>
        <p:spPr>
          <a:xfrm>
            <a:off x="0" y="0"/>
            <a:ext cx="2978727" cy="45304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1375" r="9737" b="6348"/>
          <a:stretch/>
        </p:blipFill>
        <p:spPr>
          <a:xfrm>
            <a:off x="5310914" y="439882"/>
            <a:ext cx="3084942" cy="40628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19971" r="6029" b="-14670"/>
          <a:stretch/>
        </p:blipFill>
        <p:spPr>
          <a:xfrm>
            <a:off x="2729345" y="3085366"/>
            <a:ext cx="2946456" cy="44674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20671" r="27408" b="8287"/>
          <a:stretch/>
        </p:blipFill>
        <p:spPr>
          <a:xfrm>
            <a:off x="8021782" y="1995055"/>
            <a:ext cx="4170218" cy="386752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117273" y="1249555"/>
            <a:ext cx="1720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Schlag-</a:t>
            </a:r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3200" b="1" dirty="0" smtClean="0"/>
              <a:t>lichter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369361" y="4502727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Ziele</a:t>
            </a:r>
            <a:endParaRPr lang="de-DE" sz="28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8575963" y="5862583"/>
            <a:ext cx="330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Lösungsansätze</a:t>
            </a:r>
            <a:endParaRPr lang="de-DE" sz="32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412836" y="5725720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Ursachen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934692" y="4956696"/>
            <a:ext cx="631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xxxxxx</a:t>
            </a:r>
            <a:endParaRPr lang="de-DE" sz="11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489035" y="8995"/>
            <a:ext cx="4780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b="1" dirty="0" smtClean="0"/>
          </a:p>
          <a:p>
            <a:r>
              <a:rPr lang="de-DE" b="1" dirty="0"/>
              <a:t> </a:t>
            </a:r>
            <a:r>
              <a:rPr lang="de-DE" sz="3200" b="1" dirty="0" smtClean="0"/>
              <a:t>3</a:t>
            </a:r>
            <a:endParaRPr lang="de-DE" sz="2400" b="1" dirty="0"/>
          </a:p>
        </p:txBody>
      </p:sp>
      <p:sp>
        <p:nvSpPr>
          <p:cNvPr id="7" name="Rechteck 6"/>
          <p:cNvSpPr/>
          <p:nvPr/>
        </p:nvSpPr>
        <p:spPr>
          <a:xfrm>
            <a:off x="3934692" y="5087501"/>
            <a:ext cx="512617" cy="130805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49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5213" y="1260763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37" y="1163782"/>
            <a:ext cx="6818822" cy="486109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000" dirty="0" smtClean="0"/>
          </a:p>
          <a:p>
            <a:r>
              <a:rPr lang="de-DE" sz="2000" b="1" dirty="0" smtClean="0"/>
              <a:t>Peter-</a:t>
            </a:r>
            <a:r>
              <a:rPr lang="de-DE" sz="2000" b="1" dirty="0" err="1" smtClean="0"/>
              <a:t>Altmeier</a:t>
            </a:r>
            <a:r>
              <a:rPr lang="de-DE" sz="2000" b="1" dirty="0" smtClean="0"/>
              <a:t>-Ufer</a:t>
            </a:r>
            <a:r>
              <a:rPr lang="de-DE" sz="2000" dirty="0" smtClean="0"/>
              <a:t>:</a:t>
            </a:r>
          </a:p>
          <a:p>
            <a:r>
              <a:rPr lang="de-DE" sz="2000" dirty="0" smtClean="0"/>
              <a:t>Radfahrerin auf dem Gehweg</a:t>
            </a:r>
            <a:endParaRPr lang="de-DE" sz="2000" dirty="0"/>
          </a:p>
        </p:txBody>
      </p:sp>
      <p:sp>
        <p:nvSpPr>
          <p:cNvPr id="6" name="Rechteck 5"/>
          <p:cNvSpPr/>
          <p:nvPr/>
        </p:nvSpPr>
        <p:spPr>
          <a:xfrm>
            <a:off x="10584683" y="28661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4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8326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383" y="1219196"/>
            <a:ext cx="3655469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11383" y="3143135"/>
            <a:ext cx="3160492" cy="2895599"/>
          </a:xfrm>
        </p:spPr>
        <p:txBody>
          <a:bodyPr>
            <a:normAutofit/>
          </a:bodyPr>
          <a:lstStyle/>
          <a:p>
            <a:endParaRPr lang="de-DE" sz="2400" dirty="0" smtClean="0"/>
          </a:p>
          <a:p>
            <a:r>
              <a:rPr lang="de-DE" sz="2000" b="1" dirty="0" smtClean="0"/>
              <a:t>Obere Löhr </a:t>
            </a:r>
            <a:r>
              <a:rPr lang="de-DE" sz="2000" dirty="0" smtClean="0"/>
              <a:t>(</a:t>
            </a:r>
            <a:r>
              <a:rPr lang="de-DE" sz="2000" dirty="0" err="1" smtClean="0"/>
              <a:t>Hbf</a:t>
            </a:r>
            <a:r>
              <a:rPr lang="de-DE" sz="2000" dirty="0" smtClean="0"/>
              <a:t>):</a:t>
            </a:r>
          </a:p>
          <a:p>
            <a:r>
              <a:rPr lang="de-DE" sz="2000" dirty="0" smtClean="0"/>
              <a:t>Radfahrer auf dem Gehweg</a:t>
            </a:r>
          </a:p>
          <a:p>
            <a:r>
              <a:rPr lang="de-DE" sz="2000" dirty="0" smtClean="0"/>
              <a:t>+ Außengastronomie</a:t>
            </a:r>
          </a:p>
          <a:p>
            <a:r>
              <a:rPr lang="de-DE" sz="2000" dirty="0" smtClean="0"/>
              <a:t>+ Engstellen durch   </a:t>
            </a:r>
            <a:br>
              <a:rPr lang="de-DE" sz="2000" dirty="0" smtClean="0"/>
            </a:br>
            <a:r>
              <a:rPr lang="de-DE" sz="2000" dirty="0" smtClean="0"/>
              <a:t>Einbauten</a:t>
            </a:r>
            <a:endParaRPr lang="de-DE" sz="20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74" y="1163780"/>
            <a:ext cx="6972521" cy="4861099"/>
          </a:xfrm>
        </p:spPr>
      </p:pic>
      <p:sp>
        <p:nvSpPr>
          <p:cNvPr id="3" name="Rechteck 2"/>
          <p:cNvSpPr/>
          <p:nvPr/>
        </p:nvSpPr>
        <p:spPr>
          <a:xfrm>
            <a:off x="10575578" y="202541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5</a:t>
            </a:r>
            <a:endParaRPr lang="de-DE" sz="3200" dirty="0"/>
          </a:p>
        </p:txBody>
      </p:sp>
      <p:sp>
        <p:nvSpPr>
          <p:cNvPr id="5" name="Ellipse 4"/>
          <p:cNvSpPr/>
          <p:nvPr/>
        </p:nvSpPr>
        <p:spPr>
          <a:xfrm>
            <a:off x="7370618" y="3823855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7621566" y="2976880"/>
            <a:ext cx="330943" cy="51612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5640484" y="4244569"/>
            <a:ext cx="554182" cy="3325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7640782" y="4987449"/>
            <a:ext cx="623454" cy="3186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0016836" y="4096389"/>
            <a:ext cx="55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 smtClean="0">
                <a:solidFill>
                  <a:srgbClr val="FF0000"/>
                </a:solidFill>
              </a:rPr>
              <a:t>?</a:t>
            </a:r>
            <a:endParaRPr lang="de-DE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8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364806"/>
            <a:ext cx="3763411" cy="2895599"/>
          </a:xfrm>
        </p:spPr>
        <p:txBody>
          <a:bodyPr>
            <a:normAutofit/>
          </a:bodyPr>
          <a:lstStyle/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000" b="1" dirty="0" smtClean="0"/>
              <a:t>Obere Löhr </a:t>
            </a:r>
            <a:r>
              <a:rPr lang="de-DE" sz="2000" dirty="0" smtClean="0"/>
              <a:t>(am Kino):</a:t>
            </a:r>
          </a:p>
          <a:p>
            <a:r>
              <a:rPr lang="de-DE" sz="2000" dirty="0" smtClean="0"/>
              <a:t>Zugeparkter Gehweg </a:t>
            </a:r>
            <a:br>
              <a:rPr lang="de-DE" sz="2000" dirty="0" smtClean="0"/>
            </a:br>
            <a:r>
              <a:rPr lang="de-DE" sz="2000" dirty="0" smtClean="0"/>
              <a:t>(Kein Kavaliersdelikt, aber selten geahndet) </a:t>
            </a:r>
          </a:p>
          <a:p>
            <a:r>
              <a:rPr lang="de-DE" sz="2000" dirty="0" smtClean="0"/>
              <a:t>+ Radverkehrsführung unklar</a:t>
            </a:r>
            <a:endParaRPr lang="de-DE" sz="20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6883" r="-10451" b="10993"/>
          <a:stretch/>
        </p:blipFill>
        <p:spPr>
          <a:xfrm>
            <a:off x="5625398" y="1052945"/>
            <a:ext cx="6158493" cy="5207460"/>
          </a:xfrm>
        </p:spPr>
      </p:pic>
      <p:sp>
        <p:nvSpPr>
          <p:cNvPr id="7" name="Textfeld 6"/>
          <p:cNvSpPr txBox="1"/>
          <p:nvPr/>
        </p:nvSpPr>
        <p:spPr>
          <a:xfrm>
            <a:off x="8215746" y="4156978"/>
            <a:ext cx="92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xxxx</a:t>
            </a:r>
            <a:endParaRPr lang="de-DE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 flipV="1">
            <a:off x="6204707" y="1939635"/>
            <a:ext cx="306929" cy="3602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10561002" y="22967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6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9073183" y="5472545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de-DE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9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364806"/>
            <a:ext cx="3401063" cy="2869739"/>
          </a:xfrm>
        </p:spPr>
        <p:txBody>
          <a:bodyPr>
            <a:normAutofit fontScale="92500" lnSpcReduction="20000"/>
          </a:bodyPr>
          <a:lstStyle/>
          <a:p>
            <a:endParaRPr lang="de-DE" sz="2400" dirty="0" smtClean="0"/>
          </a:p>
          <a:p>
            <a:endParaRPr lang="de-DE" sz="2400" dirty="0" smtClean="0"/>
          </a:p>
          <a:p>
            <a:endParaRPr lang="de-DE" sz="2000" dirty="0" smtClean="0"/>
          </a:p>
          <a:p>
            <a:r>
              <a:rPr lang="de-DE" sz="2200" b="1" dirty="0" smtClean="0"/>
              <a:t>Altengraben</a:t>
            </a:r>
            <a:r>
              <a:rPr lang="de-DE" sz="2200" dirty="0" smtClean="0"/>
              <a:t>:</a:t>
            </a:r>
          </a:p>
          <a:p>
            <a:r>
              <a:rPr lang="de-DE" sz="2200" dirty="0" smtClean="0"/>
              <a:t>Zugeparkter Geh- und Radweg </a:t>
            </a:r>
          </a:p>
          <a:p>
            <a:r>
              <a:rPr lang="de-DE" sz="2200" dirty="0" smtClean="0"/>
              <a:t>(Kein Kavaliersdelikt, </a:t>
            </a:r>
            <a:br>
              <a:rPr lang="de-DE" sz="2200" dirty="0" smtClean="0"/>
            </a:br>
            <a:r>
              <a:rPr lang="de-DE" sz="2200" dirty="0" smtClean="0"/>
              <a:t>aber selten geahndet) </a:t>
            </a:r>
            <a:endParaRPr lang="de-DE" sz="22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8" name="Ellipse 7"/>
          <p:cNvSpPr/>
          <p:nvPr/>
        </p:nvSpPr>
        <p:spPr>
          <a:xfrm flipV="1">
            <a:off x="6204707" y="1939635"/>
            <a:ext cx="306929" cy="3602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07" y="1163781"/>
            <a:ext cx="6520472" cy="4849093"/>
          </a:xfrm>
        </p:spPr>
      </p:pic>
      <p:sp>
        <p:nvSpPr>
          <p:cNvPr id="3" name="Rechteck 2"/>
          <p:cNvSpPr/>
          <p:nvPr/>
        </p:nvSpPr>
        <p:spPr>
          <a:xfrm>
            <a:off x="10589145" y="27253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7</a:t>
            </a:r>
            <a:endParaRPr lang="de-DE" sz="3200" dirty="0"/>
          </a:p>
        </p:txBody>
      </p:sp>
      <p:sp>
        <p:nvSpPr>
          <p:cNvPr id="5" name="Pfeil nach rechts 4"/>
          <p:cNvSpPr/>
          <p:nvPr/>
        </p:nvSpPr>
        <p:spPr>
          <a:xfrm>
            <a:off x="5486400" y="4226250"/>
            <a:ext cx="600627" cy="3508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375564" y="4591163"/>
            <a:ext cx="6109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</a:rPr>
              <a:t>Autoaufkleber: „Ihre Wünsche nehmen wir persönlich“ – Mein Wunsch: Korrekt parken!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9" name="Flussdiagramm: Daten 8"/>
          <p:cNvSpPr/>
          <p:nvPr/>
        </p:nvSpPr>
        <p:spPr>
          <a:xfrm>
            <a:off x="6691745" y="3461757"/>
            <a:ext cx="1288473" cy="292470"/>
          </a:xfrm>
          <a:prstGeom prst="flowChartInputOutpu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18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364806"/>
            <a:ext cx="4012792" cy="2895599"/>
          </a:xfrm>
        </p:spPr>
        <p:txBody>
          <a:bodyPr>
            <a:normAutofit fontScale="77500" lnSpcReduction="20000"/>
          </a:bodyPr>
          <a:lstStyle/>
          <a:p>
            <a:endParaRPr lang="de-DE" sz="2400" dirty="0"/>
          </a:p>
          <a:p>
            <a:endParaRPr lang="de-DE" sz="2000" dirty="0" smtClean="0"/>
          </a:p>
          <a:p>
            <a:endParaRPr lang="de-DE" sz="2000" dirty="0" smtClean="0"/>
          </a:p>
          <a:p>
            <a:r>
              <a:rPr lang="de-DE" sz="2600" b="1" dirty="0" err="1" smtClean="0"/>
              <a:t>Beatusstraße</a:t>
            </a:r>
            <a:r>
              <a:rPr lang="de-DE" sz="2600" dirty="0"/>
              <a:t> </a:t>
            </a:r>
            <a:r>
              <a:rPr lang="de-DE" sz="2600" dirty="0" smtClean="0"/>
              <a:t>(Bhf. Moselweiß):</a:t>
            </a:r>
          </a:p>
          <a:p>
            <a:r>
              <a:rPr lang="de-DE" sz="2600" dirty="0" smtClean="0"/>
              <a:t>Seit langem zugewachsener  Geh- und Radweg </a:t>
            </a:r>
          </a:p>
          <a:p>
            <a:r>
              <a:rPr lang="de-DE" sz="2600" dirty="0" smtClean="0"/>
              <a:t>(Robinien mit Dornen, </a:t>
            </a:r>
            <a:br>
              <a:rPr lang="de-DE" sz="2600" dirty="0" smtClean="0"/>
            </a:br>
            <a:r>
              <a:rPr lang="de-DE" sz="2600" dirty="0" smtClean="0"/>
              <a:t>Restbreite 80 cm) </a:t>
            </a:r>
            <a:endParaRPr lang="de-DE" sz="26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5550"/>
          <a:stretch/>
        </p:blipFill>
        <p:spPr>
          <a:xfrm rot="16200000">
            <a:off x="6275816" y="1219495"/>
            <a:ext cx="4890236" cy="4778806"/>
          </a:xfrm>
        </p:spPr>
      </p:pic>
      <p:sp>
        <p:nvSpPr>
          <p:cNvPr id="3" name="Rechteck 2"/>
          <p:cNvSpPr/>
          <p:nvPr/>
        </p:nvSpPr>
        <p:spPr>
          <a:xfrm>
            <a:off x="10589866" y="25867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8</a:t>
            </a:r>
            <a:endParaRPr lang="de-DE" sz="3200" dirty="0"/>
          </a:p>
        </p:txBody>
      </p:sp>
      <p:sp>
        <p:nvSpPr>
          <p:cNvPr id="6" name="Pfeil nach links und rechts 5"/>
          <p:cNvSpPr/>
          <p:nvPr/>
        </p:nvSpPr>
        <p:spPr>
          <a:xfrm>
            <a:off x="6162157" y="4577079"/>
            <a:ext cx="1216152" cy="48463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34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4952" y="1163781"/>
            <a:ext cx="3401064" cy="1447800"/>
          </a:xfrm>
        </p:spPr>
        <p:txBody>
          <a:bodyPr/>
          <a:lstStyle/>
          <a:p>
            <a:r>
              <a:rPr lang="de-DE" sz="3200" b="1" dirty="0" smtClean="0"/>
              <a:t>Schlaglichter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Beispiele </a:t>
            </a:r>
            <a:br>
              <a:rPr lang="de-DE" dirty="0" smtClean="0"/>
            </a:br>
            <a:r>
              <a:rPr lang="de-DE" dirty="0" smtClean="0"/>
              <a:t>zur Koblenzer Fußgänger-Misere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4953" y="3364806"/>
            <a:ext cx="4012792" cy="2895599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endParaRPr lang="de-DE" sz="2000" dirty="0" smtClean="0"/>
          </a:p>
          <a:p>
            <a:endParaRPr lang="de-DE" sz="2000" dirty="0" smtClean="0"/>
          </a:p>
          <a:p>
            <a:r>
              <a:rPr lang="de-DE" sz="2000" b="1" dirty="0" smtClean="0"/>
              <a:t>Aachener Straße</a:t>
            </a:r>
            <a:r>
              <a:rPr lang="de-DE" sz="2000" dirty="0" smtClean="0"/>
              <a:t> (</a:t>
            </a:r>
            <a:r>
              <a:rPr lang="de-DE" sz="2000" dirty="0" err="1" smtClean="0"/>
              <a:t>Rübenach</a:t>
            </a:r>
            <a:r>
              <a:rPr lang="de-DE" sz="2000" dirty="0" smtClean="0"/>
              <a:t>):</a:t>
            </a:r>
          </a:p>
          <a:p>
            <a:r>
              <a:rPr lang="de-DE" sz="2000" dirty="0" smtClean="0"/>
              <a:t>Fehlende Unterhaltung der Fußwege kann gefährlich werden! 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266066" y="411541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xxxxx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10425534" y="272534"/>
            <a:ext cx="529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 9</a:t>
            </a:r>
            <a:endParaRPr lang="de-DE" sz="32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24" y="1447800"/>
            <a:ext cx="3568489" cy="4572000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66" y="4115414"/>
            <a:ext cx="1955137" cy="23344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77224" y="601980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Foto: </a:t>
            </a:r>
            <a:r>
              <a:rPr lang="de-DE" sz="1400" dirty="0"/>
              <a:t>R. </a:t>
            </a:r>
            <a:r>
              <a:rPr lang="de-DE" sz="1400" dirty="0" smtClean="0"/>
              <a:t>Neitzel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94375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600</Words>
  <Application>Microsoft Office PowerPoint</Application>
  <PresentationFormat>Breitbild</PresentationFormat>
  <Paragraphs>236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Wingdings 3</vt:lpstr>
      <vt:lpstr>Ion</vt:lpstr>
      <vt:lpstr>Da läuft was schief</vt:lpstr>
      <vt:lpstr>Finde den Fehler!</vt:lpstr>
      <vt:lpstr>PowerPoint-Präsentation</vt:lpstr>
      <vt:lpstr> 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 zur Koblenzer Fußgänger-Misere </vt:lpstr>
      <vt:lpstr>Schlaglichter Beispiele aus den Stadtteilen </vt:lpstr>
      <vt:lpstr>Schlaglichter Beispiele aus den Stadtteilen </vt:lpstr>
      <vt:lpstr>Schlaglichter Beispiele aus den Stadtteilen </vt:lpstr>
      <vt:lpstr>Was schief läuft Stichworte aus dem Verkehrsentwicklungsplan (S. 109)</vt:lpstr>
      <vt:lpstr>Was schief läuft: Ergänzungen aus BUND-Initiative Jan. 2021 (vgl. RZ 3.2.21)</vt:lpstr>
      <vt:lpstr>Neue Wege gehen Grundzüge und Ziele   einer partnerschaftlichen und nachhaltigen Fußverkehrspolitik </vt:lpstr>
      <vt:lpstr>Neue Wege gehen Grundzüge und Ziele   einer partnerschaftlichen und nachhaltigen Fußverkehrspolitik </vt:lpstr>
      <vt:lpstr>Neue Wege gehen Begründungen, Grundzüge und Ziele   Was sagt der Verkehrsentwicklungsplan? (S.108ff) </vt:lpstr>
      <vt:lpstr>Neue Wege gehen Partnerschaft und Infrastruktur gemeinsam ausbauen statt einseitig Schuld zuweisen oder Ellbogen einsetzen!    </vt:lpstr>
      <vt:lpstr>Koblenz auf die Füße helfen Vorrangige Maßnahmen im Handlungsfeld Fußverkehr (VEP S. 113ff) </vt:lpstr>
      <vt:lpstr>Koblenz auf die Füße helfen Weitere Maßnahmen im Handlungsfeld Fußverkehr (VEP S. 113ff) – mittlere Priorität</vt:lpstr>
      <vt:lpstr>Koblenz auf die Füße helfen 12 Beispiele von Radverkehrsmaßnahmen,  die auch dem Fußverkehr zugutekommen  und umgekehrt</vt:lpstr>
      <vt:lpstr>Koblenz auf die Füße helfen 12 Beispiele von Radverkehrsmaßnahmen,  die auch dem Fußverkehr zugutekommen  und umgekehrt</vt:lpstr>
      <vt:lpstr>Koblenz to Go! Die Fußverkehrswende anpacken! Jetzt!</vt:lpstr>
      <vt:lpstr>Vielen  Dank  für Ihre  Aufmerk- samkeit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läuft was schief</dc:title>
  <dc:creator>User</dc:creator>
  <cp:lastModifiedBy>User</cp:lastModifiedBy>
  <cp:revision>105</cp:revision>
  <dcterms:created xsi:type="dcterms:W3CDTF">2021-09-14T21:03:29Z</dcterms:created>
  <dcterms:modified xsi:type="dcterms:W3CDTF">2021-10-04T13:50:06Z</dcterms:modified>
</cp:coreProperties>
</file>